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91" r:id="rId2"/>
    <p:sldId id="272" r:id="rId3"/>
    <p:sldId id="292" r:id="rId4"/>
    <p:sldId id="273" r:id="rId5"/>
    <p:sldId id="274" r:id="rId6"/>
    <p:sldId id="275" r:id="rId7"/>
    <p:sldId id="269" r:id="rId8"/>
    <p:sldId id="270" r:id="rId9"/>
    <p:sldId id="278" r:id="rId10"/>
    <p:sldId id="260" r:id="rId11"/>
    <p:sldId id="262" r:id="rId12"/>
    <p:sldId id="263" r:id="rId13"/>
    <p:sldId id="271" r:id="rId14"/>
    <p:sldId id="266" r:id="rId15"/>
    <p:sldId id="279" r:id="rId16"/>
    <p:sldId id="293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1CD"/>
    <a:srgbClr val="FF9FDF"/>
    <a:srgbClr val="CF95CB"/>
    <a:srgbClr val="FF7C80"/>
    <a:srgbClr val="FB2366"/>
    <a:srgbClr val="800080"/>
    <a:srgbClr val="E4BAD9"/>
    <a:srgbClr val="CA54B9"/>
    <a:srgbClr val="2FFF8D"/>
    <a:srgbClr val="DE86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542" autoAdjust="0"/>
  </p:normalViewPr>
  <p:slideViewPr>
    <p:cSldViewPr snapToGrid="0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7062379603902414E-2"/>
          <c:y val="0.12279989649181176"/>
          <c:w val="0.45978854672478231"/>
          <c:h val="0.7180148608184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64,6%</a:t>
                    </a:r>
                    <a:endParaRPr lang="en-US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6,6%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2,3%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19,9%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0,2%</a:t>
                    </a:r>
                    <a:endParaRPr lang="en-US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4,3%</a:t>
                    </a:r>
                    <a:endParaRPr lang="en-US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1,8%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shade val="50000"/>
                      <a:satMod val="103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9608.1</c:v>
                </c:pt>
                <c:pt idx="1">
                  <c:v>3233</c:v>
                </c:pt>
                <c:pt idx="2">
                  <c:v>778.6</c:v>
                </c:pt>
                <c:pt idx="3">
                  <c:v>7557</c:v>
                </c:pt>
                <c:pt idx="4">
                  <c:v>174.8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01100481725816"/>
          <c:y val="3.8672089337387597E-2"/>
          <c:w val="0.4208377688435978"/>
          <c:h val="0.9613279106626126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поступлений собственных доходов </a:t>
            </a:r>
            <a:r>
              <a:rPr lang="ru-RU" dirty="0" smtClean="0"/>
              <a:t>в бюджет Тарасовского сельского поселения Тарасовского района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147926667498582"/>
          <c:y val="0.25464223888559573"/>
          <c:w val="0.5827465169289695"/>
          <c:h val="0.603997604050451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20386</c:v>
                </c:pt>
                <c:pt idx="1">
                  <c:v>21746</c:v>
                </c:pt>
                <c:pt idx="2">
                  <c:v>21351.5</c:v>
                </c:pt>
              </c:numCache>
            </c:numRef>
          </c:val>
        </c:ser>
        <c:overlap val="100"/>
        <c:axId val="146562048"/>
        <c:axId val="146567936"/>
      </c:barChart>
      <c:catAx>
        <c:axId val="1465620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6567936"/>
        <c:crosses val="autoZero"/>
        <c:auto val="1"/>
        <c:lblAlgn val="ctr"/>
        <c:lblOffset val="100"/>
      </c:catAx>
      <c:valAx>
        <c:axId val="146567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6562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6995"/>
          <c:y val="4.7210300429184553E-2"/>
          <c:w val="0.5374707259953132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проект 2016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 formatCode="0">
                  <c:v>4303.1000000000004</c:v>
                </c:pt>
                <c:pt idx="1">
                  <c:v>8999.9</c:v>
                </c:pt>
                <c:pt idx="2" formatCode="General">
                  <c:v>349.9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проект 2016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20386</c:v>
                </c:pt>
                <c:pt idx="1">
                  <c:v>21746</c:v>
                </c:pt>
                <c:pt idx="2">
                  <c:v>21351.5</c:v>
                </c:pt>
              </c:numCache>
            </c:numRef>
          </c:val>
        </c:ser>
        <c:gapDepth val="0"/>
        <c:shape val="box"/>
        <c:axId val="146601088"/>
        <c:axId val="146603008"/>
        <c:axId val="0"/>
      </c:bar3DChart>
      <c:catAx>
        <c:axId val="14660108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6603008"/>
        <c:crosses val="autoZero"/>
        <c:auto val="1"/>
        <c:lblAlgn val="ctr"/>
        <c:lblOffset val="100"/>
        <c:tickLblSkip val="1"/>
        <c:tickMarkSkip val="1"/>
      </c:catAx>
      <c:valAx>
        <c:axId val="146603008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660108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426"/>
          <c:y val="0.16738197424892687"/>
          <c:w val="0.33606557377049479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228"/>
          <c:h val="0.565420442014218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10.3</c:v>
                </c:pt>
                <c:pt idx="1">
                  <c:v>0.30000000000000016</c:v>
                </c:pt>
                <c:pt idx="2" formatCode="General">
                  <c:v>0.1</c:v>
                </c:pt>
                <c:pt idx="3" formatCode="General">
                  <c:v>3.2</c:v>
                </c:pt>
                <c:pt idx="4" formatCode="General">
                  <c:v>4.5</c:v>
                </c:pt>
                <c:pt idx="5">
                  <c:v>3.3</c:v>
                </c:pt>
                <c:pt idx="6" formatCode="General">
                  <c:v>0.1</c:v>
                </c:pt>
              </c:numCache>
            </c:numRef>
          </c:val>
        </c:ser>
        <c:dLbls>
          <c:showVal val="1"/>
        </c:dLbls>
        <c:shape val="cylinder"/>
        <c:axId val="146785408"/>
        <c:axId val="146786944"/>
        <c:axId val="0"/>
      </c:bar3DChart>
      <c:catAx>
        <c:axId val="1467854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6786944"/>
        <c:crosses val="autoZero"/>
        <c:auto val="1"/>
        <c:lblAlgn val="ctr"/>
        <c:lblOffset val="100"/>
      </c:catAx>
      <c:valAx>
        <c:axId val="146786944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46785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7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747839737491331"/>
          <c:y val="3.0739799320218381E-2"/>
          <c:w val="0.6346604215456676"/>
          <c:h val="0.77038626609442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solidFill>
                      <a:srgbClr val="FFFF00"/>
                    </a:solidFill>
                    <a:latin typeface="Bodoni MT Black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факт 2014
 </c:v>
                </c:pt>
                <c:pt idx="1">
                  <c:v>план 2015
</c:v>
                </c:pt>
                <c:pt idx="2">
                  <c:v>план 2016
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27800.400000000001</c:v>
                </c:pt>
                <c:pt idx="1">
                  <c:v>32843.9</c:v>
                </c:pt>
                <c:pt idx="2" formatCode="#,##0.00">
                  <c:v>21701.4</c:v>
                </c:pt>
              </c:numCache>
            </c:numRef>
          </c:val>
        </c:ser>
        <c:gapDepth val="0"/>
        <c:shape val="box"/>
        <c:axId val="147117568"/>
        <c:axId val="147119104"/>
        <c:axId val="0"/>
      </c:bar3DChart>
      <c:catAx>
        <c:axId val="14711756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7030A0"/>
                </a:solidFill>
                <a:latin typeface="Castellar" pitchFamily="18" charset="0"/>
                <a:ea typeface="Arial"/>
                <a:cs typeface="Arial"/>
              </a:defRPr>
            </a:pPr>
            <a:endParaRPr lang="ru-RU"/>
          </a:p>
        </c:txPr>
        <c:crossAx val="147119104"/>
        <c:crosses val="autoZero"/>
        <c:auto val="1"/>
        <c:lblAlgn val="ctr"/>
        <c:lblOffset val="100"/>
        <c:tickLblSkip val="1"/>
        <c:tickMarkSkip val="1"/>
      </c:catAx>
      <c:valAx>
        <c:axId val="147119104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7117568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466042154566746"/>
          <c:y val="4.7210300429184553E-2"/>
          <c:w val="0.52224824355971922"/>
          <c:h val="0.7596566523605156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61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 i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план 2016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27800.400000000001</c:v>
                </c:pt>
                <c:pt idx="1">
                  <c:v>32843.9</c:v>
                </c:pt>
                <c:pt idx="2">
                  <c:v>21701.4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61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 i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план 2016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15523.3</c:v>
                </c:pt>
                <c:pt idx="1">
                  <c:v>23222.6</c:v>
                </c:pt>
                <c:pt idx="2">
                  <c:v>11532.9</c:v>
                </c:pt>
              </c:numCache>
            </c:numRef>
          </c:val>
        </c:ser>
        <c:gapDepth val="0"/>
        <c:shape val="box"/>
        <c:axId val="147409920"/>
        <c:axId val="147415808"/>
        <c:axId val="0"/>
      </c:bar3DChart>
      <c:catAx>
        <c:axId val="147409920"/>
        <c:scaling>
          <c:orientation val="minMax"/>
        </c:scaling>
        <c:axPos val="b"/>
        <c:numFmt formatCode="General" sourceLinked="1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7415808"/>
        <c:crosses val="autoZero"/>
        <c:auto val="1"/>
        <c:lblAlgn val="ctr"/>
        <c:lblOffset val="100"/>
        <c:tickLblSkip val="1"/>
        <c:tickMarkSkip val="1"/>
      </c:catAx>
      <c:valAx>
        <c:axId val="147415808"/>
        <c:scaling>
          <c:orientation val="minMax"/>
        </c:scaling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7409920"/>
        <c:crosses val="autoZero"/>
        <c:crossBetween val="between"/>
      </c:valAx>
      <c:spPr>
        <a:noFill/>
        <a:ln w="25322">
          <a:noFill/>
        </a:ln>
      </c:spPr>
    </c:plotArea>
    <c:legend>
      <c:legendPos val="r"/>
      <c:layout>
        <c:manualLayout>
          <c:xMode val="edge"/>
          <c:yMode val="edge"/>
          <c:x val="0.66393442622950882"/>
          <c:y val="0.16738197424892698"/>
          <c:w val="0.33606557377049207"/>
          <c:h val="0.59227467811158818"/>
        </c:manualLayout>
      </c:layout>
      <c:spPr>
        <a:noFill/>
        <a:ln w="25322">
          <a:noFill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r"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</c:title>
    <c:view3D>
      <c:perspective val="30"/>
    </c:view3D>
    <c:plotArea>
      <c:layout>
        <c:manualLayout>
          <c:layoutTarget val="inner"/>
          <c:xMode val="edge"/>
          <c:yMode val="edge"/>
          <c:x val="0.11725575969670458"/>
          <c:y val="8.9060089955715876E-2"/>
          <c:w val="0.85805288227860455"/>
          <c:h val="0.7430201070681149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FFCCFF"/>
              </a:solidFill>
            </c:spPr>
          </c:dPt>
          <c:dPt>
            <c:idx val="1"/>
            <c:spPr>
              <a:solidFill>
                <a:srgbClr val="FFCCFF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план 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4557.5</c:v>
                </c:pt>
                <c:pt idx="1">
                  <c:v>12367.7</c:v>
                </c:pt>
                <c:pt idx="2">
                  <c:v>3233</c:v>
                </c:pt>
              </c:numCache>
            </c:numRef>
          </c:val>
        </c:ser>
        <c:shape val="cylinder"/>
        <c:axId val="158518272"/>
        <c:axId val="158524160"/>
        <c:axId val="158486528"/>
      </c:bar3DChart>
      <c:catAx>
        <c:axId val="158518272"/>
        <c:scaling>
          <c:orientation val="minMax"/>
        </c:scaling>
        <c:axPos val="b"/>
        <c:numFmt formatCode="General" sourceLinked="1"/>
        <c:tickLblPos val="nextTo"/>
        <c:crossAx val="158524160"/>
        <c:crosses val="autoZero"/>
        <c:auto val="1"/>
        <c:lblAlgn val="ctr"/>
        <c:lblOffset val="100"/>
      </c:catAx>
      <c:valAx>
        <c:axId val="158524160"/>
        <c:scaling>
          <c:orientation val="minMax"/>
        </c:scaling>
        <c:axPos val="l"/>
        <c:majorGridlines/>
        <c:numFmt formatCode="General" sourceLinked="1"/>
        <c:tickLblPos val="nextTo"/>
        <c:crossAx val="158518272"/>
        <c:crosses val="autoZero"/>
        <c:crossBetween val="between"/>
      </c:valAx>
      <c:serAx>
        <c:axId val="158486528"/>
        <c:scaling>
          <c:orientation val="minMax"/>
        </c:scaling>
        <c:delete val="1"/>
        <c:axPos val="b"/>
        <c:tickLblPos val="nextTo"/>
        <c:crossAx val="15852416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rgbClr val="FF7C80"/>
        </a:solidFill>
      </dgm:spPr>
      <dgm:t>
        <a:bodyPr/>
        <a:lstStyle/>
        <a:p>
          <a:r>
            <a:rPr lang="ru-RU" sz="20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</a:t>
          </a:r>
          <a:r>
            <a:rPr lang="en-US" sz="20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6</a:t>
          </a:r>
          <a:r>
            <a:rPr lang="ru-RU" sz="20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 год</a:t>
          </a:r>
          <a:endParaRPr lang="ru-RU" sz="2000" baseline="0" dirty="0">
            <a:solidFill>
              <a:srgbClr val="7030A0"/>
            </a:solidFill>
            <a:latin typeface="AGRevueCyr" pitchFamily="34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rgbClr val="CF95CB"/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Основные направления бюджетной и налоговой политики Тарасовского сельского поселения Тарасовского района на 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</a:p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30.1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1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.2015 № 336 )</a:t>
          </a:r>
          <a:endParaRPr lang="ru-RU" sz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 dirty="0"/>
        </a:p>
      </dgm:t>
    </dgm:pt>
    <dgm:pt modelId="{FDED49B2-9BC1-4499-9A39-CA1A64D4D91F}">
      <dgm:prSet phldrT="[Текст]" custT="1"/>
      <dgm:spPr>
        <a:solidFill>
          <a:srgbClr val="CF95CB"/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Муниципальные программы Тарасовского сельского поселения</a:t>
          </a:r>
          <a:endParaRPr lang="ru-RU" sz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 dirty="0"/>
        </a:p>
      </dgm:t>
    </dgm:pt>
    <dgm:pt modelId="{8EFC5A77-6E7D-450F-9384-1E9D6A4D5640}">
      <dgm:prSet phldrT="[Текст]" custT="1"/>
      <dgm:spPr>
        <a:solidFill>
          <a:srgbClr val="CF95CB"/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  <a:endParaRPr lang="en-US" sz="1200" dirty="0" smtClean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  <a:p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06.10.201</a:t>
          </a:r>
          <a:r>
            <a:rPr lang="en-US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5</a:t>
          </a:r>
          <a:r>
            <a:rPr lang="ru-RU" sz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№ 261)</a:t>
          </a:r>
          <a:endParaRPr lang="ru-RU" sz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 dirty="0"/>
        </a:p>
      </dgm:t>
    </dgm:pt>
    <dgm:pt modelId="{D9D00EA8-F165-4621-84E6-AB2120B8AD60}" type="pres">
      <dgm:prSet presAssocID="{E545E29D-DD62-41A7-9A27-55D757AFB9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D877EC-F2AC-462B-A3E7-A57470D9ACCF}" type="pres">
      <dgm:prSet presAssocID="{88E54C20-AEDF-4DE4-8141-D99DADEBF205}" presName="roof" presStyleLbl="dkBgShp" presStyleIdx="0" presStyleCnt="2"/>
      <dgm:spPr/>
      <dgm:t>
        <a:bodyPr/>
        <a:lstStyle/>
        <a:p>
          <a:endParaRPr lang="ru-RU"/>
        </a:p>
      </dgm:t>
    </dgm:pt>
    <dgm:pt modelId="{A2A2E61D-AF65-473E-88B8-2C4266918E09}" type="pres">
      <dgm:prSet presAssocID="{88E54C20-AEDF-4DE4-8141-D99DADEBF205}" presName="pillars" presStyleCnt="0"/>
      <dgm:spPr/>
    </dgm:pt>
    <dgm:pt modelId="{52333273-1F7D-473F-AEAE-084843FABD1D}" type="pres">
      <dgm:prSet presAssocID="{88E54C20-AEDF-4DE4-8141-D99DADEBF20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559FE-786F-46D0-B79A-82258562964A}" type="pres">
      <dgm:prSet presAssocID="{FDED49B2-9BC1-4499-9A39-CA1A64D4D91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C8464-8C46-41A7-AC62-9FBA48CFF49C}" type="pres">
      <dgm:prSet presAssocID="{8EFC5A77-6E7D-450F-9384-1E9D6A4D564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05D00-6934-4E8D-85DB-FCBD9C471802}" type="pres">
      <dgm:prSet presAssocID="{88E54C20-AEDF-4DE4-8141-D99DADEBF205}" presName="base" presStyleLbl="dkBgShp" presStyleIdx="1" presStyleCnt="2"/>
      <dgm:spPr/>
    </dgm:pt>
  </dgm:ptLst>
  <dgm:cxnLst>
    <dgm:cxn modelId="{E2ABBFB5-FD9C-4262-809B-8DD0A1602F56}" type="presOf" srcId="{8EFC5A77-6E7D-450F-9384-1E9D6A4D5640}" destId="{ABEC8464-8C46-41A7-AC62-9FBA48CFF49C}" srcOrd="0" destOrd="0" presId="urn:microsoft.com/office/officeart/2005/8/layout/hList3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06D6FA15-8E10-4272-A622-550261DDADEC}" type="presOf" srcId="{E545E29D-DD62-41A7-9A27-55D757AFB9B7}" destId="{D9D00EA8-F165-4621-84E6-AB2120B8AD60}" srcOrd="0" destOrd="0" presId="urn:microsoft.com/office/officeart/2005/8/layout/hList3"/>
    <dgm:cxn modelId="{3FBA2BBA-6C10-436C-BB0C-88C658F2C792}" type="presOf" srcId="{88E54C20-AEDF-4DE4-8141-D99DADEBF205}" destId="{8AD877EC-F2AC-462B-A3E7-A57470D9ACCF}" srcOrd="0" destOrd="0" presId="urn:microsoft.com/office/officeart/2005/8/layout/hList3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AEB7577C-BCB8-4973-9624-087043837AC8}" type="presOf" srcId="{FDED49B2-9BC1-4499-9A39-CA1A64D4D91F}" destId="{BE4559FE-786F-46D0-B79A-82258562964A}" srcOrd="0" destOrd="0" presId="urn:microsoft.com/office/officeart/2005/8/layout/hList3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430358C7-F838-4378-AC2E-295B3F19D70C}" type="presOf" srcId="{32577181-D210-4440-B4C4-2C31499A9FC9}" destId="{52333273-1F7D-473F-AEAE-084843FABD1D}" srcOrd="0" destOrd="0" presId="urn:microsoft.com/office/officeart/2005/8/layout/hList3"/>
    <dgm:cxn modelId="{F4CBAE1A-5283-492E-8E82-C243656D18F2}" type="presParOf" srcId="{D9D00EA8-F165-4621-84E6-AB2120B8AD60}" destId="{8AD877EC-F2AC-462B-A3E7-A57470D9ACCF}" srcOrd="0" destOrd="0" presId="urn:microsoft.com/office/officeart/2005/8/layout/hList3"/>
    <dgm:cxn modelId="{E1D3DB3A-BD98-494E-B3E6-C3E3397FD69E}" type="presParOf" srcId="{D9D00EA8-F165-4621-84E6-AB2120B8AD60}" destId="{A2A2E61D-AF65-473E-88B8-2C4266918E09}" srcOrd="1" destOrd="0" presId="urn:microsoft.com/office/officeart/2005/8/layout/hList3"/>
    <dgm:cxn modelId="{8209D4B8-6CE5-47C7-AFA0-92B026663691}" type="presParOf" srcId="{A2A2E61D-AF65-473E-88B8-2C4266918E09}" destId="{52333273-1F7D-473F-AEAE-084843FABD1D}" srcOrd="0" destOrd="0" presId="urn:microsoft.com/office/officeart/2005/8/layout/hList3"/>
    <dgm:cxn modelId="{5919E9DD-B1E1-4D71-8A91-CBE109DA05EC}" type="presParOf" srcId="{A2A2E61D-AF65-473E-88B8-2C4266918E09}" destId="{BE4559FE-786F-46D0-B79A-82258562964A}" srcOrd="1" destOrd="0" presId="urn:microsoft.com/office/officeart/2005/8/layout/hList3"/>
    <dgm:cxn modelId="{51C36BFA-54E5-4642-9F73-F656756F4D4E}" type="presParOf" srcId="{A2A2E61D-AF65-473E-88B8-2C4266918E09}" destId="{ABEC8464-8C46-41A7-AC62-9FBA48CFF49C}" srcOrd="2" destOrd="0" presId="urn:microsoft.com/office/officeart/2005/8/layout/hList3"/>
    <dgm:cxn modelId="{3C565770-8CC1-4666-AAF9-A20069BEC3D6}" type="presParOf" srcId="{D9D00EA8-F165-4621-84E6-AB2120B8AD60}" destId="{25605D00-6934-4E8D-85DB-FCBD9C471802}" srcOrd="2" destOrd="0" presId="urn:microsoft.com/office/officeart/2005/8/layout/hList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877EC-F2AC-462B-A3E7-A57470D9ACCF}">
      <dsp:nvSpPr>
        <dsp:cNvPr id="0" name=""/>
        <dsp:cNvSpPr/>
      </dsp:nvSpPr>
      <dsp:spPr>
        <a:xfrm>
          <a:off x="0" y="0"/>
          <a:ext cx="8372578" cy="1752123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</a:t>
          </a:r>
          <a:r>
            <a:rPr lang="en-US" sz="2000" kern="12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6</a:t>
          </a:r>
          <a:r>
            <a:rPr lang="ru-RU" sz="2000" kern="1200" baseline="0" dirty="0" smtClean="0">
              <a:solidFill>
                <a:srgbClr val="7030A0"/>
              </a:solidFill>
              <a:latin typeface="AGRevueCyr" pitchFamily="34" charset="0"/>
              <a:cs typeface="Times New Roman" pitchFamily="18" charset="0"/>
            </a:rPr>
            <a:t> год</a:t>
          </a:r>
          <a:endParaRPr lang="ru-RU" sz="2000" kern="1200" baseline="0" dirty="0">
            <a:solidFill>
              <a:srgbClr val="7030A0"/>
            </a:solidFill>
            <a:latin typeface="AGRevueCyr" pitchFamily="34" charset="0"/>
            <a:cs typeface="Times New Roman" pitchFamily="18" charset="0"/>
          </a:endParaRPr>
        </a:p>
      </dsp:txBody>
      <dsp:txXfrm>
        <a:off x="0" y="0"/>
        <a:ext cx="8372578" cy="1752123"/>
      </dsp:txXfrm>
    </dsp:sp>
    <dsp:sp modelId="{52333273-1F7D-473F-AEAE-084843FABD1D}">
      <dsp:nvSpPr>
        <dsp:cNvPr id="0" name=""/>
        <dsp:cNvSpPr/>
      </dsp:nvSpPr>
      <dsp:spPr>
        <a:xfrm>
          <a:off x="4088" y="1752123"/>
          <a:ext cx="2788133" cy="3679460"/>
        </a:xfrm>
        <a:prstGeom prst="rect">
          <a:avLst/>
        </a:prstGeom>
        <a:solidFill>
          <a:srgbClr val="CF95CB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Основные направления бюджетной и налоговой политики Тарасовского сельского поселения Тарасовского района на 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30.1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1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.2015 № 336 )</a:t>
          </a:r>
          <a:endParaRPr lang="ru-RU" sz="1200" kern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sp:txBody>
      <dsp:txXfrm>
        <a:off x="4088" y="1752123"/>
        <a:ext cx="2788133" cy="3679460"/>
      </dsp:txXfrm>
    </dsp:sp>
    <dsp:sp modelId="{BE4559FE-786F-46D0-B79A-82258562964A}">
      <dsp:nvSpPr>
        <dsp:cNvPr id="0" name=""/>
        <dsp:cNvSpPr/>
      </dsp:nvSpPr>
      <dsp:spPr>
        <a:xfrm>
          <a:off x="2792222" y="1752123"/>
          <a:ext cx="2788133" cy="3679460"/>
        </a:xfrm>
        <a:prstGeom prst="rect">
          <a:avLst/>
        </a:prstGeom>
        <a:solidFill>
          <a:srgbClr val="CF95CB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Муниципальные программы Тарасовского сельского поселения</a:t>
          </a:r>
          <a:endParaRPr lang="ru-RU" sz="1200" kern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sp:txBody>
      <dsp:txXfrm>
        <a:off x="2792222" y="1752123"/>
        <a:ext cx="2788133" cy="3679460"/>
      </dsp:txXfrm>
    </dsp:sp>
    <dsp:sp modelId="{ABEC8464-8C46-41A7-AC62-9FBA48CFF49C}">
      <dsp:nvSpPr>
        <dsp:cNvPr id="0" name=""/>
        <dsp:cNvSpPr/>
      </dsp:nvSpPr>
      <dsp:spPr>
        <a:xfrm>
          <a:off x="5580355" y="1752123"/>
          <a:ext cx="2788133" cy="3679460"/>
        </a:xfrm>
        <a:prstGeom prst="rect">
          <a:avLst/>
        </a:prstGeom>
        <a:solidFill>
          <a:srgbClr val="CF95CB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6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-201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8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годы</a:t>
          </a:r>
          <a:endParaRPr lang="en-US" sz="1200" kern="1200" dirty="0" smtClean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(Постановление Администрации  Тарасовского сельского поселения от 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06.10.201</a:t>
          </a:r>
          <a:r>
            <a:rPr lang="en-US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5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 № </a:t>
          </a:r>
          <a:r>
            <a:rPr lang="ru-RU" sz="1200" kern="1200" dirty="0" smtClean="0">
              <a:solidFill>
                <a:srgbClr val="7030A0"/>
              </a:solidFill>
              <a:latin typeface="a_BodoniNova" pitchFamily="18" charset="-52"/>
              <a:cs typeface="Times New Roman" pitchFamily="18" charset="0"/>
            </a:rPr>
            <a:t>261)</a:t>
          </a:r>
          <a:endParaRPr lang="ru-RU" sz="1200" kern="1200" dirty="0">
            <a:solidFill>
              <a:srgbClr val="7030A0"/>
            </a:solidFill>
            <a:latin typeface="a_BodoniNova" pitchFamily="18" charset="-52"/>
            <a:cs typeface="Times New Roman" pitchFamily="18" charset="0"/>
          </a:endParaRPr>
        </a:p>
      </dsp:txBody>
      <dsp:txXfrm>
        <a:off x="5580355" y="1752123"/>
        <a:ext cx="2788133" cy="3679460"/>
      </dsp:txXfrm>
    </dsp:sp>
    <dsp:sp modelId="{25605D00-6934-4E8D-85DB-FCBD9C471802}">
      <dsp:nvSpPr>
        <dsp:cNvPr id="0" name=""/>
        <dsp:cNvSpPr/>
      </dsp:nvSpPr>
      <dsp:spPr>
        <a:xfrm>
          <a:off x="0" y="5431584"/>
          <a:ext cx="8372578" cy="4088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0.40209</cdr:x>
      <cdr:y>0.23671</cdr:y>
    </cdr:from>
    <cdr:to>
      <cdr:x>0.60824</cdr:x>
      <cdr:y>0.49021</cdr:y>
    </cdr:to>
    <cdr:sp macro="" textlink="">
      <cdr:nvSpPr>
        <cdr:cNvPr id="3" name="Круговая стрелка 2"/>
        <cdr:cNvSpPr/>
      </cdr:nvSpPr>
      <cdr:spPr>
        <a:xfrm xmlns:a="http://schemas.openxmlformats.org/drawingml/2006/main">
          <a:off x="3032127" y="1366137"/>
          <a:ext cx="1554480" cy="1463040"/>
        </a:xfrm>
        <a:prstGeom xmlns:a="http://schemas.openxmlformats.org/drawingml/2006/main" prst="circular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0.7198</cdr:x>
      <cdr:y>0.46802</cdr:y>
    </cdr:from>
    <cdr:to>
      <cdr:x>0.96353</cdr:x>
      <cdr:y>0.95759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427855" y="2701161"/>
          <a:ext cx="1837944" cy="2825496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9FD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rgbClr val="800080"/>
              </a:solidFill>
              <a:latin typeface="Palatino Linotype" pitchFamily="18" charset="0"/>
            </a:rPr>
            <a:t>Основная причина снижения поступлений собственных доходов в 2016 году в сравнении с 2015 годом – возврат в областной бюджет ранее установленных нормативов отчислений в местные бюджеты по налогу, взимаемому в связи с применением упрощенной системы налогообложения (около  2,0 млн. рублей)</a:t>
          </a:r>
          <a:endParaRPr lang="ru-RU" sz="1000" b="1" dirty="0">
            <a:solidFill>
              <a:srgbClr val="800080"/>
            </a:solidFill>
            <a:latin typeface="Palatino Linotype" pitchFamily="18" charset="0"/>
          </a:endParaRPr>
        </a:p>
      </cdr:txBody>
    </cdr:sp>
  </cdr:relSizeAnchor>
  <cdr:relSizeAnchor xmlns:cdr="http://schemas.openxmlformats.org/drawingml/2006/chartDrawing">
    <cdr:from>
      <cdr:x>0.74094</cdr:x>
      <cdr:y>0.23258</cdr:y>
    </cdr:from>
    <cdr:to>
      <cdr:x>0.95716</cdr:x>
      <cdr:y>0.28603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587269" y="1342341"/>
          <a:ext cx="1630496" cy="3084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Тыс. рублей</a:t>
          </a: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2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390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85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E86C5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71437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F95CB"/>
                </a:solidFill>
              </a:rPr>
              <a:t>Администрация Тарасовского сельского поселения 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>
            <a:normAutofit fontScale="92500"/>
          </a:bodyPr>
          <a:lstStyle/>
          <a:p>
            <a:pPr marL="63500" algn="ctr" eaLnBrk="1" hangingPunct="1"/>
            <a:r>
              <a:rPr lang="ru-RU" sz="2400" b="1" dirty="0" smtClean="0">
                <a:solidFill>
                  <a:srgbClr val="7030A0"/>
                </a:solidFill>
                <a:latin typeface="a_Latino" pitchFamily="18" charset="-52"/>
              </a:rPr>
              <a:t>Проект бюджета</a:t>
            </a:r>
          </a:p>
          <a:p>
            <a:pPr marL="63500" algn="ctr" eaLnBrk="1" hangingPunct="1"/>
            <a:r>
              <a:rPr lang="ru-RU" sz="2400" b="1" dirty="0" smtClean="0">
                <a:solidFill>
                  <a:srgbClr val="7030A0"/>
                </a:solidFill>
                <a:latin typeface="a_Latino" pitchFamily="18" charset="-52"/>
              </a:rPr>
              <a:t>Тарасовского сельского поселения Тарасовского района</a:t>
            </a:r>
          </a:p>
          <a:p>
            <a:pPr marL="63500" algn="ctr" eaLnBrk="1" hangingPunct="1"/>
            <a:r>
              <a:rPr lang="ru-RU" sz="2400" b="1" dirty="0" smtClean="0">
                <a:solidFill>
                  <a:srgbClr val="7030A0"/>
                </a:solidFill>
                <a:latin typeface="a_Latino" pitchFamily="18" charset="-52"/>
              </a:rPr>
              <a:t>на 2016 год </a:t>
            </a:r>
          </a:p>
          <a:p>
            <a:pPr marL="63500" algn="ctr" eaLnBrk="1" hangingPunct="1"/>
            <a:endParaRPr lang="ru-RU" sz="2000" dirty="0" smtClean="0">
              <a:solidFill>
                <a:srgbClr val="7030A0"/>
              </a:solidFill>
              <a:latin typeface="a_Latino" pitchFamily="18" charset="-52"/>
            </a:endParaRPr>
          </a:p>
          <a:p>
            <a:pPr marL="63500" algn="ctr" eaLnBrk="1" hangingPunct="1"/>
            <a:r>
              <a:rPr lang="ru-RU" sz="1000" dirty="0" smtClean="0">
                <a:solidFill>
                  <a:srgbClr val="7030A0"/>
                </a:solidFill>
                <a:latin typeface="a_Latino" pitchFamily="18" charset="-52"/>
              </a:rPr>
              <a:t>(материалы подготовлены с учетом приказа Минфина России от 22.09.2015 № 145н «Об утверждении методических рекомендаций по представлению субъектов Российской Федерации и местных бюджетов и отчетов об их исполнении в доступной для граждан форме»)</a:t>
            </a:r>
          </a:p>
          <a:p>
            <a:pPr marL="63500" algn="ctr" eaLnBrk="1" hangingPunct="1"/>
            <a:endParaRPr lang="ru-RU" dirty="0" smtClean="0">
              <a:solidFill>
                <a:srgbClr val="7030A0"/>
              </a:solidFill>
              <a:latin typeface="a_Latino" pitchFamily="18" charset="-52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572428" cy="247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26214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579"/>
            <a:ext cx="8229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B2366"/>
            </a:solidFill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Структура расходов бюджета Тарасовского сельского поселения Тарасовского района на 2016 год </a:t>
            </a:r>
            <a:b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000" b="1" cap="all" dirty="0" smtClean="0">
                <a:ln w="0">
                  <a:solidFill>
                    <a:srgbClr val="7030A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21 701,4 тыс. рублей</a:t>
            </a:r>
            <a:endParaRPr lang="ru-RU" sz="2000" b="1" cap="all" dirty="0">
              <a:ln w="0">
                <a:solidFill>
                  <a:srgbClr val="7030A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4389" y="1733797"/>
            <a:ext cx="2648197" cy="1341911"/>
          </a:xfrm>
          <a:prstGeom prst="rect">
            <a:avLst/>
          </a:prstGeom>
          <a:solidFill>
            <a:srgbClr val="CF95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10 283,3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4469" y="3273552"/>
            <a:ext cx="2577420" cy="1188720"/>
          </a:xfrm>
          <a:prstGeom prst="rect">
            <a:avLst/>
          </a:prstGeom>
          <a:solidFill>
            <a:srgbClr val="FF9F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4 458,9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0713" y="1741713"/>
            <a:ext cx="2532888" cy="1339815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349,7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8640" y="3241963"/>
            <a:ext cx="2624328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3 233,0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7920" y="3253839"/>
            <a:ext cx="2478024" cy="12084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3 250,0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4560" y="4645153"/>
            <a:ext cx="5193792" cy="1188720"/>
          </a:xfrm>
          <a:prstGeom prst="rect">
            <a:avLst/>
          </a:prstGeom>
          <a:solidFill>
            <a:srgbClr val="CED1C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7920" y="1755648"/>
            <a:ext cx="2468880" cy="1325880"/>
          </a:xfrm>
          <a:prstGeom prst="rect">
            <a:avLst/>
          </a:prstGeom>
          <a:solidFill>
            <a:srgbClr val="CF95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125,0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74638"/>
            <a:ext cx="8156447" cy="667471"/>
          </a:xfrm>
          <a:solidFill>
            <a:srgbClr val="FF0000"/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Доля расходов бюджета Тарасовского сельского поселения Тарасовского района на 2016 год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93192" y="228600"/>
            <a:ext cx="8446008" cy="17099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Тарасовского сельского поселения 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0120" y="482600"/>
          <a:ext cx="72877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_Latino" pitchFamily="18" charset="-52"/>
                        </a:rPr>
                        <a:t>Перечень муниципальных программ Тарасовского сельского поселения на 2016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_Latino" pitchFamily="18" charset="-52"/>
                        </a:rPr>
                        <a:t>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_Latino" pitchFamily="18" charset="-52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228601" y="1380743"/>
            <a:ext cx="1828800" cy="1618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общественного порядка и противодействие преступности</a:t>
            </a:r>
            <a:endParaRPr lang="en-US" sz="1200" dirty="0" smtClean="0"/>
          </a:p>
          <a:p>
            <a:pPr algn="ctr"/>
            <a:r>
              <a:rPr lang="ru-RU" sz="1200" dirty="0" smtClean="0"/>
              <a:t>20,0 тыс. рублей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40880" y="1371600"/>
            <a:ext cx="1948741" cy="15453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en-US" sz="1200" dirty="0" smtClean="0"/>
          </a:p>
          <a:p>
            <a:pPr algn="ctr"/>
            <a:r>
              <a:rPr lang="ru-RU" sz="1200" dirty="0" smtClean="0"/>
              <a:t>3 250,0 тыс. рублей</a:t>
            </a:r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4600" y="2807209"/>
            <a:ext cx="4334256" cy="12779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Защита населения и территории от чрезвычайных ситуаций, обеспечение пожарной безопасности людей на водных объектах</a:t>
            </a:r>
            <a:endParaRPr lang="en-US" sz="1200" dirty="0" smtClean="0"/>
          </a:p>
          <a:p>
            <a:pPr algn="ctr"/>
            <a:r>
              <a:rPr lang="ru-RU" sz="1200" dirty="0" smtClean="0"/>
              <a:t>125,0 тыс. рублей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65817" y="3163825"/>
            <a:ext cx="1840676" cy="1298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Экономическое развитие</a:t>
            </a:r>
            <a:endParaRPr lang="en-US" sz="1200" dirty="0" smtClean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9380" y="3236977"/>
            <a:ext cx="1817163" cy="12637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en-US" sz="1200" dirty="0" smtClean="0"/>
          </a:p>
          <a:p>
            <a:pPr algn="ctr"/>
            <a:r>
              <a:rPr lang="ru-RU" sz="1200" dirty="0" smtClean="0"/>
              <a:t>446,0 тыс. рублей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77694" y="4738254"/>
            <a:ext cx="1852550" cy="1863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en-US" sz="1200" dirty="0" smtClean="0"/>
          </a:p>
          <a:p>
            <a:pPr algn="ctr"/>
            <a:r>
              <a:rPr lang="ru-RU" sz="1200" dirty="0" smtClean="0"/>
              <a:t>3 233,0 тыс. рублей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32888" y="4416552"/>
            <a:ext cx="4315968" cy="15092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en-US" sz="1200" dirty="0" smtClean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3131" y="4700017"/>
            <a:ext cx="1701973" cy="19026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en-US" sz="1200" dirty="0" smtClean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468089" y="1371600"/>
            <a:ext cx="4334494" cy="1216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Тарасовского сельского поселения Тарасовского района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4 458,9 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9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05516" y="1487606"/>
            <a:ext cx="2142699" cy="3275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Тыс. рублей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амять с посл. доступом 1"/>
          <p:cNvSpPr/>
          <p:nvPr/>
        </p:nvSpPr>
        <p:spPr>
          <a:xfrm>
            <a:off x="231355" y="1850833"/>
            <a:ext cx="3536414" cy="3837447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Финансовое обеспечение муниципальных бюджетных учреждений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3 250,0 тыс. рублей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109292" y="1698171"/>
            <a:ext cx="4329628" cy="3990110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Всего: 2 бюджетных учреждения, из них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1 – сельская библиотека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1 – сельский дом культуры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Дорожный фонд Тарасовского сельского поселения Тарасовского района</a:t>
            </a:r>
            <a:endParaRPr lang="ru-RU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1932" y="427512"/>
            <a:ext cx="553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Численность населения Тарасовского сельского поселения Тарасовского района</a:t>
            </a:r>
            <a:endParaRPr lang="ru-RU" sz="2400" b="1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261872" y="457200"/>
            <a:ext cx="6784848" cy="3008376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Численность населения в Тарасовском сельском поселении Тарасовского района 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770632" y="3538728"/>
            <a:ext cx="3721608" cy="270662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11,0 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тыс. человек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2072496"/>
              </p:ext>
            </p:extLst>
          </p:nvPr>
        </p:nvGraphicFramePr>
        <p:xfrm>
          <a:off x="427038" y="285750"/>
          <a:ext cx="8372578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ертикальный свиток 10"/>
          <p:cNvSpPr/>
          <p:nvPr/>
        </p:nvSpPr>
        <p:spPr>
          <a:xfrm>
            <a:off x="667512" y="512064"/>
            <a:ext cx="2020824" cy="1947672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Особенности формирования бюджета на 2016 год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4328" y="850392"/>
            <a:ext cx="1700784" cy="2532888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Федеральный закон от 30.09.2015 № 273-ФЗ «Об особенностях составления и утверждения проектов бюджетов бюджетной системы РФ на 2016 год…» 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53128" y="585216"/>
            <a:ext cx="1673352" cy="2295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Областной закон от 20.10.2015 № 413-ЗС «Об особенностях регулирования бюджетных правоотношений в Ростовской области в 2015 и 2016 годах»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36208" y="292608"/>
            <a:ext cx="2724912" cy="130759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Решение Собрания депутатов от 02.11.2015 № 110 «Об особенностях регулирования бюджетных правоотношений в Тарасовском сельском поселении Тарасовского района 2015 и 2016 годах»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30352" y="2350008"/>
            <a:ext cx="2048256" cy="10698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167128" y="2971800"/>
            <a:ext cx="1042416" cy="8869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звернутая стрелка 24"/>
          <p:cNvSpPr/>
          <p:nvPr/>
        </p:nvSpPr>
        <p:spPr>
          <a:xfrm>
            <a:off x="3721608" y="502920"/>
            <a:ext cx="950976" cy="548640"/>
          </a:xfrm>
          <a:prstGeom prst="uturnArrow">
            <a:avLst>
              <a:gd name="adj1" fmla="val 25000"/>
              <a:gd name="adj2" fmla="val 22642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звернутая стрелка 25"/>
          <p:cNvSpPr/>
          <p:nvPr/>
        </p:nvSpPr>
        <p:spPr>
          <a:xfrm>
            <a:off x="5833872" y="256032"/>
            <a:ext cx="630936" cy="4389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76288" y="1746504"/>
            <a:ext cx="1371600" cy="1380744"/>
          </a:xfrm>
          <a:prstGeom prst="roundRect">
            <a:avLst/>
          </a:prstGeom>
          <a:solidFill>
            <a:srgbClr val="2FFF8D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Внесен в Собрание депутатов 30 ноября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117336" y="3364992"/>
            <a:ext cx="2843784" cy="1481328"/>
          </a:xfrm>
          <a:prstGeom prst="foldedCorner">
            <a:avLst/>
          </a:prstGeom>
          <a:solidFill>
            <a:srgbClr val="FB2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Проект решения Собрания депутатов о бюджете на 1 год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6291072" y="1307592"/>
            <a:ext cx="164592" cy="2249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7662672" y="2999232"/>
            <a:ext cx="502920" cy="5029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75120" y="5001768"/>
            <a:ext cx="1874520" cy="13167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 целях повышения точности расчетов в рамках изменений макроэкономических условий</a:t>
            </a:r>
            <a:endParaRPr lang="ru-RU" sz="1200" b="1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7955280" y="4754880"/>
            <a:ext cx="45719" cy="347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 со стрелкой вправо 33"/>
          <p:cNvSpPr/>
          <p:nvPr/>
        </p:nvSpPr>
        <p:spPr>
          <a:xfrm>
            <a:off x="786384" y="4398264"/>
            <a:ext cx="2194560" cy="1664208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08 Underground" pitchFamily="2" charset="0"/>
              </a:rPr>
              <a:t>Несмотря на однолетний бюджет</a:t>
            </a:r>
            <a:endParaRPr lang="ru-RU" sz="1600" b="1" i="1" dirty="0">
              <a:solidFill>
                <a:schemeClr val="tx1"/>
              </a:solidFill>
              <a:latin typeface="08 Underground" pitchFamily="2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90088" y="3867912"/>
            <a:ext cx="2779776" cy="2487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Прогноз социально – экономического развития и основные направления бюджетной и налоговой политики Тарасовского сельского поселения на 3-х-летний период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819397" y="344383"/>
            <a:ext cx="7433954" cy="1033272"/>
          </a:xfrm>
          <a:prstGeom prst="horizontalScroll">
            <a:avLst/>
          </a:prstGeom>
          <a:solidFill>
            <a:srgbClr val="CF95C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Проект бюджета на 2016 год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содержит приоритетные пути реализации основных задач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6260" y="1460666"/>
            <a:ext cx="8360227" cy="843147"/>
          </a:xfrm>
          <a:prstGeom prst="ellipse">
            <a:avLst/>
          </a:prstGeom>
          <a:solidFill>
            <a:srgbClr val="FF7C80"/>
          </a:solidFill>
          <a:ln w="28575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результативности имеющихся инструментов программно-целевого управления и бюджетирования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5638" y="2410691"/>
            <a:ext cx="8087096" cy="914400"/>
          </a:xfrm>
          <a:prstGeom prst="ellipse">
            <a:avLst/>
          </a:prstGeom>
          <a:solidFill>
            <a:srgbClr val="FF7C80"/>
          </a:solidFill>
          <a:ln cap="flat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качества предоставления  муниципальных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8760" y="3491345"/>
            <a:ext cx="7849588" cy="831273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 проведения муниципальных закупок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1257" y="4512623"/>
            <a:ext cx="8039595" cy="914400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процедур предварительного  и последующего контроля, в том числе уточнения порядка и содержание мер принуждения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нарушениям в финансово-бюджетной сфере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6266" y="5569527"/>
            <a:ext cx="7754586" cy="914400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открытости бюджетного процесса  перед гражданами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13164" y="712519"/>
            <a:ext cx="6175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Основные параметры бюджета Тарасовского сельского поселения Тарасовского района на 2016 год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37" y="1377537"/>
            <a:ext cx="2860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Доходы бюджета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21 701,4 тыс. рублей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2042" y="1364954"/>
            <a:ext cx="252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Расходы бюджета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21 701,4 тыс. рублей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93176" y="1971306"/>
            <a:ext cx="2818314" cy="546264"/>
          </a:xfrm>
          <a:prstGeom prst="roundRect">
            <a:avLst/>
          </a:prstGeom>
          <a:gradFill flip="none" rotWithShape="1">
            <a:gsLst>
              <a:gs pos="0">
                <a:srgbClr val="CA54B9">
                  <a:tint val="66000"/>
                  <a:satMod val="160000"/>
                </a:srgbClr>
              </a:gs>
              <a:gs pos="50000">
                <a:srgbClr val="CA54B9">
                  <a:tint val="44500"/>
                  <a:satMod val="160000"/>
                </a:srgbClr>
              </a:gs>
              <a:gs pos="100000">
                <a:srgbClr val="CA54B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Общегосударственные вопросы</a:t>
            </a:r>
          </a:p>
          <a:p>
            <a:pPr algn="ctr"/>
            <a:r>
              <a:rPr lang="ru-RU" sz="1400" dirty="0" smtClean="0"/>
              <a:t>10 283,3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93176" y="2624446"/>
            <a:ext cx="2818314" cy="581891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400" dirty="0"/>
              <a:t>Национальная </a:t>
            </a:r>
            <a:r>
              <a:rPr lang="ru-RU" sz="1400" dirty="0" smtClean="0"/>
              <a:t>оборона 349,7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93176" y="3325091"/>
            <a:ext cx="2818316" cy="546263"/>
          </a:xfrm>
          <a:prstGeom prst="roundRect">
            <a:avLst/>
          </a:prstGeom>
          <a:solidFill>
            <a:srgbClr val="5BD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Национальная </a:t>
            </a:r>
            <a:r>
              <a:rPr lang="ru-RU" sz="1400" dirty="0" smtClean="0"/>
              <a:t>безопасность 125,0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97037" y="3942609"/>
            <a:ext cx="2814453" cy="641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Дорожный фонд</a:t>
            </a:r>
          </a:p>
          <a:p>
            <a:pPr algn="ctr"/>
            <a:r>
              <a:rPr lang="ru-RU" sz="1400" dirty="0" smtClean="0"/>
              <a:t>3 233,0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97037" y="4643253"/>
            <a:ext cx="2814454" cy="558140"/>
          </a:xfrm>
          <a:prstGeom prst="roundRect">
            <a:avLst/>
          </a:prstGeom>
          <a:solidFill>
            <a:srgbClr val="DE86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Жилищно</a:t>
            </a:r>
            <a:r>
              <a:rPr lang="ru-RU" sz="1400" dirty="0" smtClean="0"/>
              <a:t> – </a:t>
            </a:r>
            <a:r>
              <a:rPr lang="ru-RU" sz="1400" dirty="0"/>
              <a:t>коммунальное хозяйство </a:t>
            </a:r>
            <a:r>
              <a:rPr lang="ru-RU" sz="1400" dirty="0" smtClean="0"/>
              <a:t>4 458,9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93176" y="5248894"/>
            <a:ext cx="2818314" cy="641267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Культура 3 250,0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97039" y="5961415"/>
            <a:ext cx="2814451" cy="694705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/>
              <a:t>Межбюджетные </a:t>
            </a:r>
            <a:r>
              <a:rPr lang="ru-RU" sz="1400" dirty="0" smtClean="0"/>
              <a:t>трансферты 1,5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0636" y="1983180"/>
            <a:ext cx="3051960" cy="58189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 на доходы с физических лиц</a:t>
            </a:r>
          </a:p>
          <a:p>
            <a:pPr algn="ctr"/>
            <a:r>
              <a:rPr lang="ru-RU" sz="1400" dirty="0" smtClean="0"/>
              <a:t>9 608,1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0637" y="3396342"/>
            <a:ext cx="3040085" cy="48688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совокупный доход</a:t>
            </a:r>
          </a:p>
          <a:p>
            <a:pPr algn="ctr"/>
            <a:r>
              <a:rPr lang="ru-RU" sz="1400" dirty="0" smtClean="0"/>
              <a:t>778,6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8763" y="3978234"/>
            <a:ext cx="3063833" cy="843148"/>
          </a:xfrm>
          <a:prstGeom prst="roundRect">
            <a:avLst/>
          </a:prstGeom>
          <a:solidFill>
            <a:srgbClr val="CF95CB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</a:t>
            </a:r>
            <a:r>
              <a:rPr lang="ru-RU" sz="1400" dirty="0"/>
              <a:t>на </a:t>
            </a:r>
            <a:r>
              <a:rPr lang="ru-RU" sz="1400" dirty="0" smtClean="0"/>
              <a:t>имущество</a:t>
            </a:r>
          </a:p>
          <a:p>
            <a:pPr algn="ctr"/>
            <a:r>
              <a:rPr lang="ru-RU" sz="1400" dirty="0" smtClean="0"/>
              <a:t>7 557,0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0637" y="4999512"/>
            <a:ext cx="3051960" cy="81939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от использования </a:t>
            </a:r>
            <a:r>
              <a:rPr lang="ru-RU" sz="1400" dirty="0" smtClean="0"/>
              <a:t>имущества 174,8</a:t>
            </a:r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0636" y="5949539"/>
            <a:ext cx="3040086" cy="70064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Безвозмездные поступления</a:t>
            </a:r>
          </a:p>
          <a:p>
            <a:pPr algn="ctr"/>
            <a:r>
              <a:rPr lang="ru-RU" sz="1400" dirty="0" smtClean="0"/>
              <a:t>349,9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0636" y="2707574"/>
            <a:ext cx="3051960" cy="4868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товары 3 233,0 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7527" y="617682"/>
            <a:ext cx="7718425" cy="671513"/>
          </a:xfrm>
          <a:solidFill>
            <a:srgbClr val="CF95CB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Тарасовского сельского поселения Тарасовского района  в 2016 году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675584552"/>
              </p:ext>
            </p:extLst>
          </p:nvPr>
        </p:nvGraphicFramePr>
        <p:xfrm>
          <a:off x="695325" y="1176338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555805940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9808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b="1" dirty="0" smtClean="0">
                <a:latin typeface="a_BodoniNova" pitchFamily="18" charset="-52"/>
              </a:rPr>
              <a:t>Поступления в бюджет </a:t>
            </a:r>
            <a:r>
              <a:rPr lang="en-US" sz="2000" b="1" dirty="0" smtClean="0">
                <a:latin typeface="a_BodoniNova" pitchFamily="18" charset="-52"/>
              </a:rPr>
              <a:t/>
            </a:r>
            <a:br>
              <a:rPr lang="en-US" sz="2000" b="1" dirty="0" smtClean="0">
                <a:latin typeface="a_BodoniNova" pitchFamily="18" charset="-52"/>
              </a:rPr>
            </a:br>
            <a:r>
              <a:rPr lang="ru-RU" sz="2000" b="1" dirty="0" smtClean="0">
                <a:latin typeface="a_BodoniNova" pitchFamily="18" charset="-52"/>
              </a:rPr>
              <a:t>Тарасовского сельского поселения Тарасовского района</a:t>
            </a:r>
            <a:endParaRPr lang="ru-RU" sz="2000" b="1" cap="none" dirty="0">
              <a:solidFill>
                <a:schemeClr val="tx1"/>
              </a:solidFill>
              <a:effectLst/>
              <a:latin typeface="a_BodoniNova" pitchFamily="18" charset="-52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906" y="486888"/>
            <a:ext cx="760012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Безвозмездные поступления из областного бюджета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 бюджет Тарасовского сельского поселения Тарасовского района 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7528" y="1865373"/>
          <a:ext cx="7623960" cy="39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990"/>
                <a:gridCol w="1905990"/>
                <a:gridCol w="1905990"/>
                <a:gridCol w="1905990"/>
              </a:tblGrid>
              <a:tr h="10112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2015 год (первоначально утвержденный)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(проект)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к предыдущему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</a:tr>
              <a:tr h="827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Межбюджетные трансферты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13 290,8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349,9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3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7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312,8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349,9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111,9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7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Иные межбюджетные трансферты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12 978,0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62702" y="1316736"/>
            <a:ext cx="114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1996</TotalTime>
  <Words>744</Words>
  <Application>Microsoft Office PowerPoint</Application>
  <PresentationFormat>Экран (4:3)</PresentationFormat>
  <Paragraphs>150</Paragraphs>
  <Slides>17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Администрация Тарасовского сельского поселения Тарасовского района Ростовской области</vt:lpstr>
      <vt:lpstr>Слайд 2</vt:lpstr>
      <vt:lpstr>Слайд 3</vt:lpstr>
      <vt:lpstr>Слайд 4</vt:lpstr>
      <vt:lpstr>Слайд 5</vt:lpstr>
      <vt:lpstr>Поступление собственных доходов в бюджет  Тарасовского сельского поселения Тарасовского района  в 2016 году</vt:lpstr>
      <vt:lpstr>Слайд 7</vt:lpstr>
      <vt:lpstr>Поступления в бюджет  Тарасовского сельского поселения Тарасовского района</vt:lpstr>
      <vt:lpstr>Слайд 9</vt:lpstr>
      <vt:lpstr>Структура расходов бюджета Тарасовского сельского поселения Тарасовского района на 2016 год  21 701,4 тыс. рублей</vt:lpstr>
      <vt:lpstr>Доля расходов бюджета Тарасовского сельского поселения Тарасовского района на 2016 год</vt:lpstr>
      <vt:lpstr>Слайд 12</vt:lpstr>
      <vt:lpstr>Слайд 13</vt:lpstr>
      <vt:lpstr>Слайд 14</vt:lpstr>
      <vt:lpstr>Слайд 15</vt:lpstr>
      <vt:lpstr>Дорожный фонд Тарасовского сельского поселения Тарасовского района</vt:lpstr>
      <vt:lpstr>Слайд 17</vt:lpstr>
    </vt:vector>
  </TitlesOfParts>
  <Company>Администрация Тарасовского сельского поселения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Тарасовского сельского поселения на 2016 год</dc:title>
  <dc:subject>Бюджет для граждан</dc:subject>
  <dc:creator>Наталья Лимарева</dc:creator>
  <cp:lastModifiedBy>USER</cp:lastModifiedBy>
  <cp:revision>299</cp:revision>
  <dcterms:created xsi:type="dcterms:W3CDTF">2014-05-06T10:06:48Z</dcterms:created>
  <dcterms:modified xsi:type="dcterms:W3CDTF">2016-02-10T08:25:03Z</dcterms:modified>
  <cp:category>Бюджет</cp:category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