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6" r:id="rId1"/>
  </p:sldMasterIdLst>
  <p:notesMasterIdLst>
    <p:notesMasterId r:id="rId48"/>
  </p:notesMasterIdLst>
  <p:handoutMasterIdLst>
    <p:handoutMasterId r:id="rId49"/>
  </p:handoutMasterIdLst>
  <p:sldIdLst>
    <p:sldId id="257" r:id="rId2"/>
    <p:sldId id="316" r:id="rId3"/>
    <p:sldId id="371" r:id="rId4"/>
    <p:sldId id="372" r:id="rId5"/>
    <p:sldId id="373" r:id="rId6"/>
    <p:sldId id="356" r:id="rId7"/>
    <p:sldId id="331" r:id="rId8"/>
    <p:sldId id="365" r:id="rId9"/>
    <p:sldId id="328" r:id="rId10"/>
    <p:sldId id="363" r:id="rId11"/>
    <p:sldId id="329" r:id="rId12"/>
    <p:sldId id="364" r:id="rId13"/>
    <p:sldId id="326" r:id="rId14"/>
    <p:sldId id="317" r:id="rId15"/>
    <p:sldId id="348" r:id="rId16"/>
    <p:sldId id="319" r:id="rId17"/>
    <p:sldId id="273" r:id="rId18"/>
    <p:sldId id="349" r:id="rId19"/>
    <p:sldId id="332" r:id="rId20"/>
    <p:sldId id="280" r:id="rId21"/>
    <p:sldId id="334" r:id="rId22"/>
    <p:sldId id="282" r:id="rId23"/>
    <p:sldId id="339" r:id="rId24"/>
    <p:sldId id="338" r:id="rId25"/>
    <p:sldId id="341" r:id="rId26"/>
    <p:sldId id="340" r:id="rId27"/>
    <p:sldId id="335" r:id="rId28"/>
    <p:sldId id="309" r:id="rId29"/>
    <p:sldId id="336" r:id="rId30"/>
    <p:sldId id="337" r:id="rId31"/>
    <p:sldId id="302" r:id="rId32"/>
    <p:sldId id="352" r:id="rId33"/>
    <p:sldId id="353" r:id="rId34"/>
    <p:sldId id="342" r:id="rId35"/>
    <p:sldId id="283" r:id="rId36"/>
    <p:sldId id="343" r:id="rId37"/>
    <p:sldId id="285" r:id="rId38"/>
    <p:sldId id="367" r:id="rId39"/>
    <p:sldId id="368" r:id="rId40"/>
    <p:sldId id="330" r:id="rId41"/>
    <p:sldId id="297" r:id="rId42"/>
    <p:sldId id="345" r:id="rId43"/>
    <p:sldId id="369" r:id="rId44"/>
    <p:sldId id="344" r:id="rId45"/>
    <p:sldId id="370" r:id="rId46"/>
    <p:sldId id="347" r:id="rId47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2" initials="к" lastIdx="2" clrIdx="0">
    <p:extLst>
      <p:ext uri="{19B8F6BF-5375-455C-9EA6-DF929625EA0E}">
        <p15:presenceInfo xmlns:p15="http://schemas.microsoft.com/office/powerpoint/2012/main" userId="к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3529" autoAdjust="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93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0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33" b="1" i="0" u="none" strike="noStrike" kern="1200" spc="0" baseline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b="1" i="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БЮДЖЕТА ТАРАСОВСКОГО РАЙОНА (ТЫС</a:t>
            </a:r>
            <a:r>
              <a:rPr lang="ru-RU" b="1" i="0" baseline="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РУБЛЕЙ)</a:t>
            </a:r>
          </a:p>
        </c:rich>
      </c:tx>
      <c:layout>
        <c:manualLayout>
          <c:xMode val="edge"/>
          <c:yMode val="edge"/>
          <c:x val="0.14370484089382102"/>
          <c:y val="1.7844272497903702E-2"/>
        </c:manualLayout>
      </c:layout>
      <c:overlay val="0"/>
      <c:spPr>
        <a:noFill/>
        <a:ln w="26439">
          <a:noFill/>
        </a:ln>
        <a:effectLst/>
      </c:spPr>
    </c:title>
    <c:autoTitleDeleted val="0"/>
    <c:view3D>
      <c:rotX val="30"/>
      <c:rotY val="4"/>
      <c:rAngAx val="0"/>
      <c:perspective val="0"/>
    </c:view3D>
    <c:floor>
      <c:thickness val="0"/>
      <c:spPr>
        <a:noFill/>
        <a:ln w="9525" cap="rnd" cmpd="sng" algn="ctr">
          <a:solidFill>
            <a:schemeClr val="tx1">
              <a:tint val="75000"/>
              <a:tint val="76000"/>
              <a:alpha val="60000"/>
              <a:hueMod val="94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tint val="76000"/>
              <a:alpha val="60000"/>
              <a:hueMod val="94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696943612345033E-2"/>
          <c:y val="0.14056717471815855"/>
          <c:w val="0.72575757575757571"/>
          <c:h val="0.736453201970443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БЮДЖЕТА ТАРАСОВСКОГО РАЙОНА (ТЫС.РУБЛЕЙ)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2EB4-4602-AE49-00DF2AC610F8}"/>
              </c:ext>
            </c:extLst>
          </c:dPt>
          <c:dPt>
            <c:idx val="1"/>
            <c:bubble3D val="0"/>
            <c:explosion val="2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2EB4-4602-AE49-00DF2AC610F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2EB4-4602-AE49-00DF2AC610F8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196 928,0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EB4-4602-AE49-00DF2AC610F8}"/>
                </c:ext>
              </c:extLst>
            </c:dLbl>
            <c:dLbl>
              <c:idx val="1"/>
              <c:layout>
                <c:manualLayout>
                  <c:x val="-5.1251764037666715E-2"/>
                  <c:y val="-2.858204368739138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850 752,0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EB4-4602-AE49-00DF2AC610F8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40 699,7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EB4-4602-AE49-00DF2AC610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rnd" cmpd="sng" algn="ctr">
                  <a:solidFill>
                    <a:schemeClr val="tx1">
                      <a:tint val="76000"/>
                      <a:alpha val="60000"/>
                      <a:hueMod val="94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БЕЗВОЗМЕЗДНЫЕ ПОСТУПЛЕНИЯ </c:v>
                </c:pt>
                <c:pt idx="2">
                  <c:v>НЕНАЛОГОВЫЕ ДОХОДЫ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197945.5</c:v>
                </c:pt>
                <c:pt idx="1">
                  <c:v>941363.7</c:v>
                </c:pt>
                <c:pt idx="2">
                  <c:v>41661.4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B4-4602-AE49-00DF2AC610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6224">
          <a:noFill/>
        </a:ln>
        <a:effectLst/>
      </c:spPr>
    </c:plotArea>
    <c:legend>
      <c:legendPos val="b"/>
      <c:layout>
        <c:manualLayout>
          <c:xMode val="edge"/>
          <c:yMode val="edge"/>
          <c:x val="2.3641694516023704E-2"/>
          <c:y val="0.87622981088401974"/>
          <c:w val="0.95748421692494479"/>
          <c:h val="0.121388352142030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ДОХОДОВ БЮДЖЕТА ТАРАСОВСКОГО РАЙОНА (ТЫС</a:t>
            </a:r>
            <a:r>
              <a:rPr lang="ru-RU" baseline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163380218498332E-2"/>
          <c:y val="0.19429302587176639"/>
          <c:w val="0.93186138591650358"/>
          <c:h val="0.648810648668918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ДОХОДОВ БЮДЖЕТА ТАРАСОВСКОГО РАЙОНА (ТЫС.РУБЛЕЙ)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1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00-FEB4-4D59-BD1D-9FA12976F50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2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01-FEB4-4D59-BD1D-9FA12976F50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3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02-FEB4-4D59-BD1D-9FA12976F50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4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03-FEB4-4D59-BD1D-9FA12976F50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5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0A-23C3-4288-8ED4-717A5A3D983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6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0B-23C3-4288-8ED4-717A5A3D983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1">
                      <a:lumMod val="60000"/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0C-23C3-4288-8ED4-717A5A3D983D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="1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 108 662,4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EB4-4D59-BD1D-9FA12976F506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="1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26 684,8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EB4-4D59-BD1D-9FA12976F506}"/>
                </c:ext>
              </c:extLst>
            </c:dLbl>
            <c:dLbl>
              <c:idx val="2"/>
              <c:layout>
                <c:manualLayout>
                  <c:x val="-1.1139728420438261E-3"/>
                  <c:y val="-0.1205196579898840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="1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6 091,9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EB4-4D59-BD1D-9FA12976F506}"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="1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46 818,5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EB4-4D59-BD1D-9FA12976F506}"/>
                </c:ext>
              </c:extLst>
            </c:dLbl>
            <c:dLbl>
              <c:idx val="4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="1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888,2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3C3-4288-8ED4-717A5A3D983D}"/>
                </c:ext>
              </c:extLst>
            </c:dLbl>
            <c:dLbl>
              <c:idx val="5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="1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5 313,2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23C3-4288-8ED4-717A5A3D983D}"/>
                </c:ext>
              </c:extLst>
            </c:dLbl>
            <c:dLbl>
              <c:idx val="6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="1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2 566,1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23C3-4288-8ED4-717A5A3D98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АКЦИЗЫ</c:v>
                </c:pt>
                <c:pt idx="2">
                  <c:v>УСН</c:v>
                </c:pt>
                <c:pt idx="3">
                  <c:v>ЕСХН</c:v>
                </c:pt>
                <c:pt idx="4">
                  <c:v>ПАТЕНТ</c:v>
                </c:pt>
                <c:pt idx="5">
                  <c:v>ТРАНСПОРТНЫЙ НАЛОГ</c:v>
                </c:pt>
                <c:pt idx="6">
                  <c:v>ГОСПОШЛИНА, СБОРЫ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121140.2</c:v>
                </c:pt>
                <c:pt idx="1">
                  <c:v>25350.799999999996</c:v>
                </c:pt>
                <c:pt idx="2">
                  <c:v>7340.9</c:v>
                </c:pt>
                <c:pt idx="3">
                  <c:v>23548.6</c:v>
                </c:pt>
                <c:pt idx="4" formatCode="General">
                  <c:v>74.599999999999994</c:v>
                </c:pt>
                <c:pt idx="5">
                  <c:v>21456.2</c:v>
                </c:pt>
                <c:pt idx="6">
                  <c:v>3410.3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B4-4D59-BD1D-9FA12976F5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358719429449428E-2"/>
          <c:y val="0.8303171312905141"/>
          <c:w val="0.97928256114110113"/>
          <c:h val="0.15495397316789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НЕНАЛОГОВЫХ ДОХОДОВ БЮДЖЕТА ТАРАСОВСКОГО РАЙОНА (ТЫС</a:t>
            </a:r>
            <a:r>
              <a:rPr lang="ru-RU" b="1" baseline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</a:p>
        </c:rich>
      </c:tx>
      <c:layout>
        <c:manualLayout>
          <c:xMode val="edge"/>
          <c:yMode val="edge"/>
          <c:x val="0.15173786029039987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593701551593689E-2"/>
          <c:y val="0.20921659093169304"/>
          <c:w val="0.93740629844840628"/>
          <c:h val="0.631971367884682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НЕНАЛОГОВЫХ ДОХОДОВ БЮДЖЕТА ТАРАСОВСКОГО РАЙОНА (ТЫС.РУБЛЕЙ)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4C32-4B96-BA6E-A6CE006A533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C32-4B96-BA6E-A6CE006A533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C32-4B96-BA6E-A6CE006A533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C32-4B96-BA6E-A6CE006A533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4C32-4B96-BA6E-A6CE006A533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C32-4B96-BA6E-A6CE006A533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AA72-4DFC-A6D8-F4A0FD3CE2AA}"/>
              </c:ext>
            </c:extLst>
          </c:dPt>
          <c:dLbls>
            <c:dLbl>
              <c:idx val="0"/>
              <c:layout>
                <c:manualLayout>
                  <c:x val="3.8594158661876482E-3"/>
                  <c:y val="-0.1244619772767993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19 935,1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C32-4B96-BA6E-A6CE006A5334}"/>
                </c:ext>
              </c:extLst>
            </c:dLbl>
            <c:dLbl>
              <c:idx val="1"/>
              <c:layout>
                <c:manualLayout>
                  <c:x val="4.8817406746202628E-2"/>
                  <c:y val="1.950580269333507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1 640,1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C32-4B96-BA6E-A6CE006A5334}"/>
                </c:ext>
              </c:extLst>
            </c:dLbl>
            <c:dLbl>
              <c:idx val="2"/>
              <c:layout>
                <c:manualLayout>
                  <c:x val="2.5330275127428262E-2"/>
                  <c:y val="6.0667757642408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49,7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C32-4B96-BA6E-A6CE006A5334}"/>
                </c:ext>
              </c:extLst>
            </c:dLbl>
            <c:dLbl>
              <c:idx val="3"/>
              <c:layout>
                <c:manualLayout>
                  <c:x val="-1.3944787393179043E-2"/>
                  <c:y val="3.20383510607217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511,0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C32-4B96-BA6E-A6CE006A5334}"/>
                </c:ext>
              </c:extLst>
            </c:dLbl>
            <c:dLbl>
              <c:idx val="4"/>
              <c:layout>
                <c:manualLayout>
                  <c:x val="-8.6916111993021322E-3"/>
                  <c:y val="-7.142356855869309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260,8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C32-4B96-BA6E-A6CE006A5334}"/>
                </c:ext>
              </c:extLst>
            </c:dLbl>
            <c:dLbl>
              <c:idx val="5"/>
              <c:layout>
                <c:manualLayout>
                  <c:x val="6.7777542669682769E-3"/>
                  <c:y val="-4.350327041197170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17 711,5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C32-4B96-BA6E-A6CE006A5334}"/>
                </c:ext>
              </c:extLst>
            </c:dLbl>
            <c:dLbl>
              <c:idx val="6"/>
              <c:layout>
                <c:manualLayout>
                  <c:x val="1.5958929576697669E-2"/>
                  <c:y val="-1.347499507590459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591,4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AA72-4DFC-A6D8-F4A0FD3CE2AA}"/>
                </c:ext>
              </c:extLst>
            </c:dLbl>
            <c:spPr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АРЕНДНАЯ ПЛАТА ЗА ЗЕМЛЮ</c:v>
                </c:pt>
                <c:pt idx="1">
                  <c:v>АРЕНДА ИМУЩЕСТВА</c:v>
                </c:pt>
                <c:pt idx="2">
                  <c:v>ДОХОДЫ В ВИДЕ ПРИБЫЛИ, ПРОЦЕНТ ОТ ЧАСТИ ПРИБЫЛИ</c:v>
                </c:pt>
                <c:pt idx="3">
                  <c:v>ПЛАТА ЗА НЕГАТИВНОЕ ВОЗДЕЙСТВИЕ НА ОКРУЖАЮЩУЮ СРЕДУ </c:v>
                </c:pt>
                <c:pt idx="4">
                  <c:v>ДОХОДЫ ОТ ПЛАТНЫХ УСЛУГ</c:v>
                </c:pt>
                <c:pt idx="5">
                  <c:v>ДОХОДЫ ОТ ПРОДАЖИ МАТЕРИАЛЬНЫХ ЦЕННОСТЕЙ</c:v>
                </c:pt>
                <c:pt idx="6">
                  <c:v>ШТРАФЫ, ВОЗМЕЩЕНИЯ, ПРОЧИЕ НЕНАЛОГОВЫЕ ДОХОДЫ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21729.599999999959</c:v>
                </c:pt>
                <c:pt idx="1">
                  <c:v>2377.6999999999998</c:v>
                </c:pt>
                <c:pt idx="2" formatCode="General">
                  <c:v>50.5</c:v>
                </c:pt>
                <c:pt idx="3">
                  <c:v>176.6</c:v>
                </c:pt>
                <c:pt idx="4">
                  <c:v>1447.4</c:v>
                </c:pt>
                <c:pt idx="5">
                  <c:v>14616.5</c:v>
                </c:pt>
                <c:pt idx="6">
                  <c:v>1263.0999999999999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C32-4B96-BA6E-A6CE006A53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17133607638016879"/>
          <c:w val="0.29764762795099065"/>
          <c:h val="0.79627866084726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ТАРАСОВСКОГО РАЙОНА</a:t>
            </a:r>
          </a:p>
          <a:p>
            <a:pPr>
              <a:defRPr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 РУБЛЕЙ)</a:t>
            </a:r>
          </a:p>
        </c:rich>
      </c:tx>
      <c:layout>
        <c:manualLayout>
          <c:xMode val="edge"/>
          <c:yMode val="edge"/>
          <c:x val="0.15704525106138559"/>
          <c:y val="1.5659968940389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ТАРАСОВСКОГО РАЙОНА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2910-4550-BF73-AAF4FE675804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10-4550-BF73-AAF4FE675804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910-4550-BF73-AAF4FE675804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10-4550-BF73-AAF4FE675804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910-4550-BF73-AAF4FE675804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910-4550-BF73-AAF4FE675804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910-4550-BF73-AAF4FE675804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910-4550-BF73-AAF4FE675804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910-4550-BF73-AAF4FE675804}"/>
              </c:ext>
            </c:extLst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910-4550-BF73-AAF4FE675804}"/>
              </c:ext>
            </c:extLst>
          </c:dPt>
          <c:dPt>
            <c:idx val="10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2910-4550-BF73-AAF4FE675804}"/>
              </c:ext>
            </c:extLst>
          </c:dPt>
          <c:dPt>
            <c:idx val="11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E0D8-410A-90C3-CEC6A2A2C6B7}"/>
              </c:ext>
            </c:extLst>
          </c:dPt>
          <c:dPt>
            <c:idx val="12"/>
            <c:bubble3D val="0"/>
            <c:spPr>
              <a:gradFill>
                <a:gsLst>
                  <a:gs pos="100000">
                    <a:schemeClr val="accent1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E0D8-410A-90C3-CEC6A2A2C6B7}"/>
              </c:ext>
            </c:extLst>
          </c:dPt>
          <c:dPt>
            <c:idx val="13"/>
            <c:bubble3D val="0"/>
            <c:spPr>
              <a:gradFill>
                <a:gsLst>
                  <a:gs pos="100000">
                    <a:schemeClr val="accent2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2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E0D8-410A-90C3-CEC6A2A2C6B7}"/>
              </c:ext>
            </c:extLst>
          </c:dPt>
          <c:dPt>
            <c:idx val="14"/>
            <c:bubble3D val="0"/>
            <c:spPr>
              <a:gradFill>
                <a:gsLst>
                  <a:gs pos="100000">
                    <a:schemeClr val="accent3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3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427D-4BF2-AD94-2A858D82BADB}"/>
              </c:ext>
            </c:extLst>
          </c:dPt>
          <c:dLbls>
            <c:dLbl>
              <c:idx val="0"/>
              <c:layout>
                <c:manualLayout>
                  <c:x val="-1.3307647247609114E-2"/>
                  <c:y val="-2.713176442479990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910-4550-BF73-AAF4FE675804}"/>
                </c:ext>
              </c:extLst>
            </c:dLbl>
            <c:dLbl>
              <c:idx val="3"/>
              <c:layout>
                <c:manualLayout>
                  <c:x val="1.9350090861435573E-2"/>
                  <c:y val="1.89117668140007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910-4550-BF73-AAF4FE675804}"/>
                </c:ext>
              </c:extLst>
            </c:dLbl>
            <c:dLbl>
              <c:idx val="4"/>
              <c:layout>
                <c:manualLayout>
                  <c:x val="-8.5459091689288891E-3"/>
                  <c:y val="-0.2600564807072035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910-4550-BF73-AAF4FE675804}"/>
                </c:ext>
              </c:extLst>
            </c:dLbl>
            <c:dLbl>
              <c:idx val="5"/>
              <c:layout>
                <c:manualLayout>
                  <c:x val="3.0260295134137121E-2"/>
                  <c:y val="7.750949707322900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910-4550-BF73-AAF4FE675804}"/>
                </c:ext>
              </c:extLst>
            </c:dLbl>
            <c:dLbl>
              <c:idx val="6"/>
              <c:layout>
                <c:manualLayout>
                  <c:x val="-1.3373900817014894E-2"/>
                  <c:y val="-5.41392904073587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910-4550-BF73-AAF4FE675804}"/>
                </c:ext>
              </c:extLst>
            </c:dLbl>
            <c:dLbl>
              <c:idx val="7"/>
              <c:layout>
                <c:manualLayout>
                  <c:x val="-2.1359796524365583E-2"/>
                  <c:y val="-9.09211324811851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910-4550-BF73-AAF4FE675804}"/>
                </c:ext>
              </c:extLst>
            </c:dLbl>
            <c:dLbl>
              <c:idx val="8"/>
              <c:layout>
                <c:manualLayout>
                  <c:x val="3.4265030303311456E-3"/>
                  <c:y val="1.1105005375701828E-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3 846.3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910-4550-BF73-AAF4FE675804}"/>
                </c:ext>
              </c:extLst>
            </c:dLbl>
            <c:dLbl>
              <c:idx val="9"/>
              <c:layout>
                <c:manualLayout>
                  <c:x val="1.056624239359681E-2"/>
                  <c:y val="-2.490177995460518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93 482.2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910-4550-BF73-AAF4FE675804}"/>
                </c:ext>
              </c:extLst>
            </c:dLbl>
            <c:dLbl>
              <c:idx val="10"/>
              <c:layout>
                <c:manualLayout>
                  <c:x val="1.9250612666064749E-2"/>
                  <c:y val="-2.63466080273187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910-4550-BF73-AAF4FE675804}"/>
                </c:ext>
              </c:extLst>
            </c:dLbl>
            <c:dLbl>
              <c:idx val="11"/>
              <c:layout>
                <c:manualLayout>
                  <c:x val="-2.4997258028711292E-2"/>
                  <c:y val="3.93325270965544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E0D8-410A-90C3-CEC6A2A2C6B7}"/>
                </c:ext>
              </c:extLst>
            </c:dLbl>
            <c:dLbl>
              <c:idx val="13"/>
              <c:layout>
                <c:manualLayout>
                  <c:x val="-2.6265259723695758E-4"/>
                  <c:y val="-3.652801337952454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B-E0D8-410A-90C3-CEC6A2A2C6B7}"/>
                </c:ext>
              </c:extLst>
            </c:dLbl>
            <c:dLbl>
              <c:idx val="14"/>
              <c:layout>
                <c:manualLayout>
                  <c:x val="1.8463111184960482E-2"/>
                  <c:y val="-6.05427308565284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D-427D-4BF2-AD94-2A858D82BA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Лист1!$A$2:$A$16</c:f>
              <c:strCache>
                <c:ptCount val="15"/>
                <c:pt idx="0">
                  <c:v>ОБЩЕГОСУДАРСТВЕННЫЕ РАСХОДЫ</c:v>
                </c:pt>
                <c:pt idx="1">
                  <c:v>НАЦИОНАЛЬНАЯ БЕЗОПАСНОСТЬ </c:v>
                </c:pt>
                <c:pt idx="2">
                  <c:v>НАЦИОНАЛЬНАЯ ЭКОНОМИКА</c:v>
                </c:pt>
                <c:pt idx="3">
                  <c:v>ЖКХ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ЗДРАВООХРАНЕНИЕ </c:v>
                </c:pt>
                <c:pt idx="7">
                  <c:v>СОЦИАЛЬНАЯ ПОЛИТИКА</c:v>
                </c:pt>
                <c:pt idx="8">
                  <c:v>ВЫПЛАТА ПЕНСИИ </c:v>
                </c:pt>
                <c:pt idx="9">
                  <c:v>СОЦИАЛЬНОЕ ОБСЛУЖИВАНИЕ НАСЕЛЕНИЯ </c:v>
                </c:pt>
                <c:pt idx="10">
                  <c:v>СОЦИАЛЬНОЕ ОБЕСПЕЧЕНИЕ НАСЕЛЕНИЯ</c:v>
                </c:pt>
                <c:pt idx="11">
                  <c:v>ОХРАНА СЕМЬИ И ДЕТСТВА</c:v>
                </c:pt>
                <c:pt idx="12">
                  <c:v>ДРУГИЕ ВОПРОСЫ В ОБЛАСТИ СОЦПОЛИТИКИ</c:v>
                </c:pt>
                <c:pt idx="13">
                  <c:v>ФИЗИЧЕСКАЯ КУЛЬТУРА И СПОРТ </c:v>
                </c:pt>
                <c:pt idx="14">
                  <c:v>ДОРОЖНЫЙ ФОНД</c:v>
                </c:pt>
              </c:strCache>
            </c:strRef>
          </c:cat>
          <c:val>
            <c:numRef>
              <c:f>Лист1!$B$2:$B$16</c:f>
              <c:numCache>
                <c:formatCode>#,##0.00</c:formatCode>
                <c:ptCount val="15"/>
                <c:pt idx="0">
                  <c:v>71987.7</c:v>
                </c:pt>
                <c:pt idx="1">
                  <c:v>5790.4</c:v>
                </c:pt>
                <c:pt idx="2">
                  <c:v>52719</c:v>
                </c:pt>
                <c:pt idx="3">
                  <c:v>28910.2</c:v>
                </c:pt>
                <c:pt idx="4">
                  <c:v>563939.19999999995</c:v>
                </c:pt>
                <c:pt idx="5">
                  <c:v>35019.800000000003</c:v>
                </c:pt>
                <c:pt idx="6">
                  <c:v>570.79999999999995</c:v>
                </c:pt>
                <c:pt idx="7">
                  <c:v>305168</c:v>
                </c:pt>
                <c:pt idx="8" formatCode="0.00">
                  <c:v>3792.5</c:v>
                </c:pt>
                <c:pt idx="9" formatCode="0.00">
                  <c:v>93305.600000000006</c:v>
                </c:pt>
                <c:pt idx="10">
                  <c:v>103418.5</c:v>
                </c:pt>
                <c:pt idx="11">
                  <c:v>88755.9</c:v>
                </c:pt>
                <c:pt idx="12">
                  <c:v>15895.6</c:v>
                </c:pt>
                <c:pt idx="13">
                  <c:v>9536.2000000000007</c:v>
                </c:pt>
                <c:pt idx="14">
                  <c:v>49493.9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910-4550-BF73-AAF4FE675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20069222539034"/>
          <c:y val="0.10174839715679457"/>
          <c:w val="0.39130707622703004"/>
          <c:h val="0.89339672679488724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9 мес 2022</c:v>
                </c:pt>
              </c:strCache>
            </c:strRef>
          </c:tx>
          <c:spPr>
            <a:solidFill>
              <a:schemeClr val="accent1">
                <a:shade val="76000"/>
                <a:alpha val="85000"/>
              </a:schemeClr>
            </a:solidFill>
            <a:ln w="9525" cap="flat" cmpd="sng" algn="ctr">
              <a:solidFill>
                <a:schemeClr val="accent1">
                  <a:shade val="76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76000"/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4911553084767708E-2"/>
                  <c:y val="-2.805433262718884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381-4DDC-99B9-679184BB7E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Рождаемость</c:v>
                </c:pt>
                <c:pt idx="1">
                  <c:v>Смертность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107</c:v>
                </c:pt>
                <c:pt idx="1">
                  <c:v>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55-4A76-B9D5-8F6E90FF97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9 мес 2023</c:v>
                </c:pt>
              </c:strCache>
            </c:strRef>
          </c:tx>
          <c:spPr>
            <a:solidFill>
              <a:schemeClr val="accent1">
                <a:tint val="77000"/>
                <a:alpha val="85000"/>
              </a:schemeClr>
            </a:solidFill>
            <a:ln w="9525" cap="flat" cmpd="sng" algn="ctr">
              <a:solidFill>
                <a:schemeClr val="accent1">
                  <a:tint val="77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tint val="77000"/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8.4115481589468466E-17"/>
                  <c:y val="-3.0604726502387831E-2"/>
                </c:manualLayout>
              </c:layout>
              <c:tx>
                <c:rich>
                  <a:bodyPr/>
                  <a:lstStyle/>
                  <a:p>
                    <a:fld id="{BB0A664E-80F1-41F2-BD8B-96E1C87D7DD1}" type="VALUE">
                      <a:rPr lang="en-US" sz="2000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381-4DDC-99B9-679184BB7E6F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000" b="1" dirty="0"/>
                      <a:t>297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381-4DDC-99B9-679184BB7E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Рождаемость</c:v>
                </c:pt>
                <c:pt idx="1">
                  <c:v>Смертность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99</c:v>
                </c:pt>
                <c:pt idx="1">
                  <c:v>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55-4A76-B9D5-8F6E90FF97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86628224"/>
        <c:axId val="86629760"/>
        <c:axId val="0"/>
      </c:bar3DChart>
      <c:catAx>
        <c:axId val="8662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6629760"/>
        <c:crosses val="autoZero"/>
        <c:auto val="1"/>
        <c:lblAlgn val="ctr"/>
        <c:lblOffset val="100"/>
        <c:noMultiLvlLbl val="0"/>
      </c:catAx>
      <c:valAx>
        <c:axId val="86629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628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929333869944525"/>
          <c:y val="0.87981921522974726"/>
          <c:w val="0.41008929590735221"/>
          <c:h val="0.1201807847702526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Уровень безработицы, %</a:t>
            </a:r>
          </a:p>
        </c:rich>
      </c:tx>
      <c:layout>
        <c:manualLayout>
          <c:xMode val="edge"/>
          <c:yMode val="edge"/>
          <c:x val="0.3357339642889467"/>
          <c:y val="3.09814903111965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8141292683242146E-2"/>
          <c:y val="0.1400970275772313"/>
          <c:w val="0.94397693391774307"/>
          <c:h val="0.770669362139198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9 мес 2022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76000"/>
                    <a:tint val="94000"/>
                    <a:satMod val="100000"/>
                    <a:lumMod val="108000"/>
                  </a:schemeClr>
                </a:gs>
                <a:gs pos="50000">
                  <a:schemeClr val="accent3">
                    <a:shade val="76000"/>
                    <a:tint val="98000"/>
                    <a:shade val="100000"/>
                    <a:satMod val="100000"/>
                    <a:lumMod val="100000"/>
                  </a:schemeClr>
                </a:gs>
                <a:gs pos="100000">
                  <a:schemeClr val="accent3">
                    <a:shade val="76000"/>
                    <a:shade val="72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43F-4520-B6B3-4B0FEF496ED8}"/>
              </c:ext>
            </c:extLst>
          </c:dPt>
          <c:dLbls>
            <c:dLbl>
              <c:idx val="0"/>
              <c:layout>
                <c:manualLayout>
                  <c:x val="3.809523809523805E-2"/>
                  <c:y val="-0.1073301732416306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43F-4520-B6B3-4B0FEF496E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3F-4520-B6B3-4B0FEF496E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9 мес 2023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77000"/>
                    <a:tint val="94000"/>
                    <a:satMod val="100000"/>
                    <a:lumMod val="108000"/>
                  </a:schemeClr>
                </a:gs>
                <a:gs pos="50000">
                  <a:schemeClr val="accent3">
                    <a:tint val="77000"/>
                    <a:tint val="98000"/>
                    <a:shade val="100000"/>
                    <a:satMod val="100000"/>
                    <a:lumMod val="100000"/>
                  </a:schemeClr>
                </a:gs>
                <a:gs pos="100000">
                  <a:schemeClr val="accent3">
                    <a:tint val="77000"/>
                    <a:shade val="72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4.466338259441708E-2"/>
                  <c:y val="-9.984202162012159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D39-49B7-A5D1-3045EC1D93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43F-4520-B6B3-4B0FEF496E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8061824"/>
        <c:axId val="88063360"/>
        <c:axId val="0"/>
      </c:bar3DChart>
      <c:catAx>
        <c:axId val="880618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8063360"/>
        <c:crosses val="autoZero"/>
        <c:auto val="1"/>
        <c:lblAlgn val="ctr"/>
        <c:lblOffset val="100"/>
        <c:noMultiLvlLbl val="0"/>
      </c:catAx>
      <c:valAx>
        <c:axId val="88063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8061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38631808954915"/>
          <c:y val="0.91913032096065317"/>
          <c:w val="0.42202955665024633"/>
          <c:h val="8.06454275695268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154864088018548E-2"/>
          <c:y val="3.5251482538985301E-2"/>
          <c:w val="0.9137987704065974"/>
          <c:h val="0.78174545386127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2">
                <a:tint val="77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КРС</c:v>
                </c:pt>
                <c:pt idx="1">
                  <c:v>Коровы</c:v>
                </c:pt>
                <c:pt idx="2">
                  <c:v>Свиньи</c:v>
                </c:pt>
                <c:pt idx="3">
                  <c:v>Овцы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5893</c:v>
                </c:pt>
                <c:pt idx="1">
                  <c:v>2539</c:v>
                </c:pt>
                <c:pt idx="2">
                  <c:v>3112</c:v>
                </c:pt>
                <c:pt idx="3">
                  <c:v>4993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87-4491-933A-89B994E1E1A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2023 год</c:v>
                </c:pt>
              </c:strCache>
            </c:strRef>
          </c:tx>
          <c:spPr>
            <a:solidFill>
              <a:schemeClr val="accent2">
                <a:shade val="76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КРС</c:v>
                </c:pt>
                <c:pt idx="1">
                  <c:v>Коровы</c:v>
                </c:pt>
                <c:pt idx="2">
                  <c:v>Свиньи</c:v>
                </c:pt>
                <c:pt idx="3">
                  <c:v>Овцы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6028</c:v>
                </c:pt>
                <c:pt idx="1">
                  <c:v>2633</c:v>
                </c:pt>
                <c:pt idx="2">
                  <c:v>2889</c:v>
                </c:pt>
                <c:pt idx="3">
                  <c:v>5281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A87-4491-933A-89B994E1E1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98565504"/>
        <c:axId val="93852800"/>
      </c:barChart>
      <c:catAx>
        <c:axId val="98565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1" u="none" strike="noStrike" kern="1200" cap="none" spc="20" normalizeH="0" baseline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3852800"/>
        <c:crosses val="autoZero"/>
        <c:auto val="1"/>
        <c:lblAlgn val="ctr"/>
        <c:lblOffset val="100"/>
        <c:noMultiLvlLbl val="1"/>
      </c:catAx>
      <c:valAx>
        <c:axId val="938528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crossAx val="98565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4712060664824606E-2"/>
          <c:w val="0.99281774934383205"/>
          <c:h val="0.8968608307224965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Молоко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10860</c:v>
                </c:pt>
                <c:pt idx="1">
                  <c:v>10666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42-45A1-9F59-65011EC14D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Мясо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1733</c:v>
                </c:pt>
                <c:pt idx="1">
                  <c:v>1505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42-45A1-9F59-65011EC14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shape val="box"/>
        <c:axId val="113866240"/>
        <c:axId val="113867776"/>
        <c:axId val="0"/>
      </c:bar3DChart>
      <c:catAx>
        <c:axId val="11386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3867776"/>
        <c:crosses val="autoZero"/>
        <c:auto val="1"/>
        <c:lblAlgn val="ctr"/>
        <c:lblOffset val="100"/>
        <c:noMultiLvlLbl val="1"/>
      </c:catAx>
      <c:valAx>
        <c:axId val="11386777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113866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6714977034120748E-2"/>
          <c:y val="0.86968645671615585"/>
          <c:w val="0.19906996391076115"/>
          <c:h val="6.62522955747484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31959240389069E-2"/>
          <c:y val="3.2959895557096816E-2"/>
          <c:w val="0.76973447464994571"/>
          <c:h val="0.806522173717921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 рублей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400</c:v>
                </c:pt>
                <c:pt idx="1">
                  <c:v>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CB-40EC-A19F-3AC7470BA7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975680"/>
        <c:axId val="113977216"/>
      </c:barChart>
      <c:catAx>
        <c:axId val="113975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6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3977216"/>
        <c:crosses val="autoZero"/>
        <c:auto val="1"/>
        <c:lblAlgn val="ctr"/>
        <c:lblOffset val="100"/>
        <c:noMultiLvlLbl val="0"/>
      </c:catAx>
      <c:valAx>
        <c:axId val="11397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60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6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397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5BFF2-36B0-40CE-983F-64CA5BF905E6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A4F617-7A30-41D4-AB86-5D833C98E18B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74801A-CACC-46E2-B8AA-437C9E8A750C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B9A179D-2D27-49E2-B022-8EDDA2EFE682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«Рисунки» в заполнителе, чтобы вставить изображение.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B9A179D-2D27-49E2-B022-8EDDA2EFE682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2422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745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745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846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198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5542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0949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«Рисунки» в заполнителе, чтобы вставить изображение.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B9A179D-2D27-49E2-B022-8EDDA2EFE682}" type="slidenum">
              <a:rPr lang="ru-RU" smtClean="0"/>
              <a:pPr rtl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1229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>
            <a:extLst>
              <a:ext uri="{FF2B5EF4-FFF2-40B4-BE49-F238E27FC236}">
                <a16:creationId xmlns:a16="http://schemas.microsoft.com/office/drawing/2014/main" id="{64C7CB01-C664-4A3C-87BE-75284A77DA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>
            <a:extLst>
              <a:ext uri="{FF2B5EF4-FFF2-40B4-BE49-F238E27FC236}">
                <a16:creationId xmlns:a16="http://schemas.microsoft.com/office/drawing/2014/main" id="{48749A51-F4BF-4732-913E-03517FFCCA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7172" name="Номер слайда 3">
            <a:extLst>
              <a:ext uri="{FF2B5EF4-FFF2-40B4-BE49-F238E27FC236}">
                <a16:creationId xmlns:a16="http://schemas.microsoft.com/office/drawing/2014/main" id="{62D42AE3-9224-424D-848A-E138343055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A38B72-45BE-4925-AE2B-25BC7F065C77}" type="slidenum">
              <a:rPr lang="ru-RU" altLang="ru-RU"/>
              <a:pPr>
                <a:spcBef>
                  <a:spcPct val="0"/>
                </a:spcBef>
              </a:pPr>
              <a:t>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8643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281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6125"/>
            <a:ext cx="6629400" cy="3730625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669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745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74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89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48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81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BD460F-BF29-45B1-9B3A-A20D54FADEC1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29278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BD460F-BF29-45B1-9B3A-A20D54FADEC1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740108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BD460F-BF29-45B1-9B3A-A20D54FADEC1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265427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BD460F-BF29-45B1-9B3A-A20D54FADEC1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447088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BD460F-BF29-45B1-9B3A-A20D54FADEC1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56276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BD460F-BF29-45B1-9B3A-A20D54FADEC1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40866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BD460F-BF29-45B1-9B3A-A20D54FADEC1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031200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BD460F-BF29-45B1-9B3A-A20D54FADEC1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567662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345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DCF8B90-C5EE-4840-9D92-1C12066C774B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66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BD460F-BF29-45B1-9B3A-A20D54FADEC1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395462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04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BD460F-BF29-45B1-9B3A-A20D54FADEC1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453765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BD460F-BF29-45B1-9B3A-A20D54FADEC1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18051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75D3081-5B82-4D9C-864E-0FF48C8922DF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74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24F1F8F-3FA7-4DE2-BFC3-204A60A31AF6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11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BD460F-BF29-45B1-9B3A-A20D54FADEC1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22700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40575E8-20DE-4252-9577-F47C50C1B37A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235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29BD460F-BF29-45B1-9B3A-A20D54FADEC1}" type="datetime1">
              <a:rPr lang="ru-RU" smtClean="0"/>
              <a:pPr rtl="0"/>
              <a:t>22.11.2023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16E1CF6-1E84-4E7A-BFC0-0BCA9AB1A535}"/>
              </a:ext>
            </a:extLst>
          </p:cNvPr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38B592E-8A24-4583-9949-D96E4B7E04C5}"/>
              </a:ext>
            </a:extLst>
          </p:cNvPr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47E3EE7-2F56-40D5-8DA0-6557CF1E6640}"/>
              </a:ext>
            </a:extLst>
          </p:cNvPr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42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  <p:sldLayoutId id="2147484001" r:id="rId15"/>
    <p:sldLayoutId id="2147484002" r:id="rId16"/>
    <p:sldLayoutId id="2147484003" r:id="rId17"/>
    <p:sldLayoutId id="2147484004" r:id="rId18"/>
    <p:sldLayoutId id="2147484005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0D7EFE-96BC-4119-950E-43A0E025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51791" y="0"/>
            <a:ext cx="12735339" cy="72423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64301" y="0"/>
            <a:ext cx="8724552" cy="1643270"/>
          </a:xfrm>
          <a:effectLst>
            <a:outerShdw blurRad="50800" dist="50800" dir="5400000" sx="72000" sy="72000" algn="ctr" rotWithShape="0">
              <a:schemeClr val="tx2">
                <a:lumMod val="50000"/>
                <a:alpha val="85000"/>
              </a:schemeClr>
            </a:outerShdw>
          </a:effectLst>
        </p:spPr>
        <p:txBody>
          <a:bodyPr rtlCol="0">
            <a:noAutofit/>
          </a:bodyPr>
          <a:lstStyle/>
          <a:p>
            <a:pPr algn="ctr"/>
            <a:r>
              <a:rPr lang="ru-RU" altLang="ru-RU" sz="3200" b="1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ДОКЛАД ГЛАВЫ АДМИНИСТРАЦИИ ТАРАСОВСКОГО РАЙОНА</a:t>
            </a:r>
            <a:br>
              <a:rPr lang="ru-RU" altLang="ru-RU" sz="3200" b="1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altLang="ru-RU" sz="3200" b="1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БАДАЕВА ГРИГОРИЯ ВАСИЛЬЕВИЧА</a:t>
            </a:r>
            <a:endParaRPr lang="ru-RU" sz="3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2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734" y="122137"/>
            <a:ext cx="9931866" cy="11362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на рынке труда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4E7D68-0DA4-4F60-889B-315E5294C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715" y="122137"/>
            <a:ext cx="610986" cy="793865"/>
          </a:xfrm>
          <a:prstGeom prst="rect">
            <a:avLst/>
          </a:prstGeom>
        </p:spPr>
      </p:pic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482FA895-ABFC-4648-B2BF-25922FDF55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1895726"/>
              </p:ext>
            </p:extLst>
          </p:nvPr>
        </p:nvGraphicFramePr>
        <p:xfrm>
          <a:off x="1295399" y="1647825"/>
          <a:ext cx="9667875" cy="508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1104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394E6-0DCF-4574-AC21-890BA7D72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125837"/>
            <a:ext cx="9651025" cy="10402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90BBFA-062A-4FDE-A90A-F5F3AFA65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789" y="125837"/>
            <a:ext cx="609653" cy="7925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2C9B89-B1BF-457A-9DDC-8247CC778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53" b="5881"/>
          <a:stretch/>
        </p:blipFill>
        <p:spPr>
          <a:xfrm>
            <a:off x="1531348" y="1131589"/>
            <a:ext cx="9651025" cy="585976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358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19"/>
          <p:cNvSpPr>
            <a:spLocks noChangeArrowheads="1"/>
          </p:cNvSpPr>
          <p:nvPr/>
        </p:nvSpPr>
        <p:spPr bwMode="ltGray">
          <a:xfrm>
            <a:off x="8517902" y="1822714"/>
            <a:ext cx="2549769" cy="3625585"/>
          </a:xfrm>
          <a:prstGeom prst="can">
            <a:avLst>
              <a:gd name="adj" fmla="val 22465"/>
            </a:avLst>
          </a:prstGeom>
          <a:solidFill>
            <a:srgbClr val="92D050"/>
          </a:solidFill>
          <a:ln w="9525">
            <a:solidFill>
              <a:srgbClr val="F8F8F8">
                <a:alpha val="14902"/>
              </a:srgbClr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>
              <a:defRPr/>
            </a:pP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41994,5</a:t>
            </a:r>
          </a:p>
          <a:p>
            <a:pPr algn="ctr">
              <a:defRPr/>
            </a:pP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algn="ctr">
              <a:defRPr/>
            </a:pP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01002" y="5630479"/>
            <a:ext cx="351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январь-август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2023 года</a:t>
            </a:r>
          </a:p>
        </p:txBody>
      </p:sp>
      <p:sp>
        <p:nvSpPr>
          <p:cNvPr id="39" name="Заголовок 38"/>
          <p:cNvSpPr>
            <a:spLocks noGrp="1"/>
          </p:cNvSpPr>
          <p:nvPr>
            <p:ph type="title"/>
          </p:nvPr>
        </p:nvSpPr>
        <p:spPr>
          <a:xfrm>
            <a:off x="1573445" y="-97366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Рост заработной платы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0B44B80-1042-408C-8858-4BD248A83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0" y="1822714"/>
            <a:ext cx="1644242" cy="819818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21,6 %</a:t>
            </a:r>
          </a:p>
        </p:txBody>
      </p:sp>
      <p:sp>
        <p:nvSpPr>
          <p:cNvPr id="11" name="AutoShape 19"/>
          <p:cNvSpPr>
            <a:spLocks noChangeArrowheads="1"/>
          </p:cNvSpPr>
          <p:nvPr/>
        </p:nvSpPr>
        <p:spPr bwMode="ltGray">
          <a:xfrm>
            <a:off x="844512" y="3263900"/>
            <a:ext cx="2540000" cy="2031173"/>
          </a:xfrm>
          <a:prstGeom prst="can">
            <a:avLst>
              <a:gd name="adj" fmla="val 23807"/>
            </a:avLst>
          </a:prstGeom>
          <a:solidFill>
            <a:schemeClr val="accent3">
              <a:lumMod val="75000"/>
            </a:schemeClr>
          </a:solidFill>
          <a:ln w="9525">
            <a:solidFill>
              <a:srgbClr val="F8F8F8">
                <a:alpha val="14902"/>
              </a:srgbClr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ru-RU" sz="2400" dirty="0"/>
          </a:p>
        </p:txBody>
      </p:sp>
      <p:pic>
        <p:nvPicPr>
          <p:cNvPr id="12" name="Picture 2" descr="C:\Users\prognoz2\Desktop\milovidna-strelka-03-orang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2770" y="2824133"/>
            <a:ext cx="4286392" cy="226651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922770" y="3865111"/>
            <a:ext cx="238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33330,1</a:t>
            </a:r>
          </a:p>
          <a:p>
            <a:pPr algn="ctr"/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9248" y="5668714"/>
            <a:ext cx="4470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январь-август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2022 года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C65AD7-1C65-453A-8979-950A54D09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2315" y="259621"/>
            <a:ext cx="610986" cy="79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882A9-E900-42A3-A26A-C8BD37135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42614"/>
            <a:ext cx="7885651" cy="11241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  <a:b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2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1A10E5A-5B44-4BC8-AF56-260047BB1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902793" y="1361988"/>
            <a:ext cx="8422308" cy="561487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63927A-2D4C-4639-A621-0B08CF365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5687" y="71412"/>
            <a:ext cx="609653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4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2"/>
          <p:cNvSpPr/>
          <p:nvPr/>
        </p:nvSpPr>
        <p:spPr>
          <a:xfrm>
            <a:off x="5757738" y="3777480"/>
            <a:ext cx="2035080" cy="828000"/>
          </a:xfrm>
          <a:prstGeom prst="roundRect">
            <a:avLst>
              <a:gd name="adj" fmla="val 16667"/>
            </a:avLst>
          </a:prstGeom>
          <a:solidFill>
            <a:srgbClr val="1EB8C1"/>
          </a:solidFill>
          <a:ln w="12600">
            <a:solidFill>
              <a:srgbClr val="1688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60840" rIns="122040" bIns="60840" anchor="ctr"/>
          <a:lstStyle/>
          <a:p>
            <a:pPr algn="ctr"/>
            <a:r>
              <a:rPr lang="ru-RU" sz="2700" b="1" spc="-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Book Antiqua"/>
              </a:rPr>
              <a:t>65,5</a:t>
            </a:r>
          </a:p>
          <a:p>
            <a:pPr algn="ctr"/>
            <a:r>
              <a:rPr lang="ru-RU" sz="2700" b="1" spc="-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Book Antiqua"/>
              </a:rPr>
              <a:t>тыс. тонн</a:t>
            </a:r>
          </a:p>
        </p:txBody>
      </p:sp>
      <p:sp>
        <p:nvSpPr>
          <p:cNvPr id="182" name="CustomShape 3"/>
          <p:cNvSpPr/>
          <p:nvPr/>
        </p:nvSpPr>
        <p:spPr>
          <a:xfrm>
            <a:off x="5758844" y="4782783"/>
            <a:ext cx="2085120" cy="545760"/>
          </a:xfrm>
          <a:prstGeom prst="roundRect">
            <a:avLst>
              <a:gd name="adj" fmla="val 16667"/>
            </a:avLst>
          </a:prstGeom>
          <a:solidFill>
            <a:srgbClr val="1EB8C1"/>
          </a:solidFill>
          <a:ln w="12600">
            <a:solidFill>
              <a:srgbClr val="1688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60840" rIns="122040" bIns="60840" anchor="ctr"/>
          <a:lstStyle/>
          <a:p>
            <a:pPr algn="ctr"/>
            <a:r>
              <a:rPr lang="ru-RU" sz="2700" b="1" spc="-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Book Antiqua"/>
              </a:rPr>
              <a:t>40,7 ц/га</a:t>
            </a:r>
          </a:p>
        </p:txBody>
      </p:sp>
      <p:grpSp>
        <p:nvGrpSpPr>
          <p:cNvPr id="183" name="Group 4"/>
          <p:cNvGrpSpPr/>
          <p:nvPr/>
        </p:nvGrpSpPr>
        <p:grpSpPr>
          <a:xfrm>
            <a:off x="8239057" y="2232000"/>
            <a:ext cx="3208943" cy="1211749"/>
            <a:chOff x="8239057" y="2232000"/>
            <a:chExt cx="3208943" cy="1211749"/>
          </a:xfrm>
        </p:grpSpPr>
        <p:sp>
          <p:nvSpPr>
            <p:cNvPr id="184" name="CustomShape 5"/>
            <p:cNvSpPr/>
            <p:nvPr/>
          </p:nvSpPr>
          <p:spPr>
            <a:xfrm>
              <a:off x="9003600" y="2232000"/>
              <a:ext cx="2444400" cy="88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5" name="CustomShape 6"/>
            <p:cNvSpPr/>
            <p:nvPr/>
          </p:nvSpPr>
          <p:spPr>
            <a:xfrm>
              <a:off x="8239057" y="2557789"/>
              <a:ext cx="3011040" cy="88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/>
            <a:lstStyle/>
            <a:p>
              <a:pPr marL="304920" lvl="1" indent="-304560" algn="ctr">
                <a:lnSpc>
                  <a:spcPct val="90000"/>
                </a:lnSpc>
                <a:spcAft>
                  <a:spcPts val="434"/>
                </a:spcAft>
                <a:buClr>
                  <a:srgbClr val="000000"/>
                </a:buClr>
                <a:buFont typeface="Wingdings" pitchFamily="2" charset="2"/>
                <a:buChar char="ü"/>
              </a:pPr>
              <a:r>
                <a:rPr lang="ru-RU" sz="2900" b="0" strike="noStrike" spc="-1" dirty="0">
                  <a:solidFill>
                    <a:srgbClr val="000000"/>
                  </a:solidFill>
                  <a:latin typeface="Book Antiqua"/>
                </a:rPr>
                <a:t>Валовый сбор зерновых и зернобобовых</a:t>
              </a:r>
              <a:endParaRPr lang="ru-RU" sz="2900" b="0" strike="noStrike" spc="-1" dirty="0">
                <a:latin typeface="Arial"/>
              </a:endParaRPr>
            </a:p>
          </p:txBody>
        </p:sp>
      </p:grpSp>
      <p:grpSp>
        <p:nvGrpSpPr>
          <p:cNvPr id="186" name="Group 7"/>
          <p:cNvGrpSpPr/>
          <p:nvPr/>
        </p:nvGrpSpPr>
        <p:grpSpPr>
          <a:xfrm>
            <a:off x="7874608" y="3735575"/>
            <a:ext cx="3933392" cy="1350145"/>
            <a:chOff x="7874608" y="3735575"/>
            <a:chExt cx="3933392" cy="1350145"/>
          </a:xfrm>
        </p:grpSpPr>
        <p:sp>
          <p:nvSpPr>
            <p:cNvPr id="187" name="CustomShape 8"/>
            <p:cNvSpPr/>
            <p:nvPr/>
          </p:nvSpPr>
          <p:spPr>
            <a:xfrm>
              <a:off x="8709840" y="4104000"/>
              <a:ext cx="3098160" cy="981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8" name="CustomShape 9"/>
            <p:cNvSpPr/>
            <p:nvPr/>
          </p:nvSpPr>
          <p:spPr>
            <a:xfrm>
              <a:off x="7874608" y="3735575"/>
              <a:ext cx="3668400" cy="981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/>
            <a:lstStyle/>
            <a:p>
              <a:pPr marL="304920" lvl="1" indent="-304560" algn="ctr">
                <a:lnSpc>
                  <a:spcPct val="90000"/>
                </a:lnSpc>
                <a:spcAft>
                  <a:spcPts val="434"/>
                </a:spcAft>
                <a:buClr>
                  <a:srgbClr val="000000"/>
                </a:buClr>
                <a:buFont typeface="Wingdings" pitchFamily="2" charset="2"/>
                <a:buChar char="ü"/>
              </a:pPr>
              <a:r>
                <a:rPr lang="ru-RU" sz="2900" b="0" strike="noStrike" spc="-1" dirty="0">
                  <a:solidFill>
                    <a:srgbClr val="000000"/>
                  </a:solidFill>
                  <a:latin typeface="Book Antiqua"/>
                </a:rPr>
                <a:t>Валовый сбор подсолнечника</a:t>
              </a:r>
              <a:endParaRPr lang="ru-RU" sz="2900" b="0" strike="noStrike" spc="-1" dirty="0">
                <a:latin typeface="Arial"/>
              </a:endParaRPr>
            </a:p>
          </p:txBody>
        </p:sp>
      </p:grpSp>
      <p:grpSp>
        <p:nvGrpSpPr>
          <p:cNvPr id="189" name="Group 10"/>
          <p:cNvGrpSpPr/>
          <p:nvPr/>
        </p:nvGrpSpPr>
        <p:grpSpPr>
          <a:xfrm>
            <a:off x="7667511" y="4581720"/>
            <a:ext cx="4428489" cy="918972"/>
            <a:chOff x="7667511" y="4581720"/>
            <a:chExt cx="4428489" cy="918972"/>
          </a:xfrm>
        </p:grpSpPr>
        <p:sp>
          <p:nvSpPr>
            <p:cNvPr id="190" name="CustomShape 11"/>
            <p:cNvSpPr/>
            <p:nvPr/>
          </p:nvSpPr>
          <p:spPr>
            <a:xfrm>
              <a:off x="9398880" y="4581720"/>
              <a:ext cx="2697120" cy="780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1" name="CustomShape 12"/>
            <p:cNvSpPr/>
            <p:nvPr/>
          </p:nvSpPr>
          <p:spPr>
            <a:xfrm>
              <a:off x="7667511" y="4720212"/>
              <a:ext cx="4240800" cy="780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/>
            <a:lstStyle/>
            <a:p>
              <a:pPr marL="304920" lvl="1" indent="-304560" algn="ctr">
                <a:lnSpc>
                  <a:spcPct val="90000"/>
                </a:lnSpc>
                <a:spcAft>
                  <a:spcPts val="434"/>
                </a:spcAft>
                <a:buClr>
                  <a:srgbClr val="000000"/>
                </a:buClr>
                <a:buFont typeface="Wingdings" pitchFamily="2" charset="2"/>
                <a:buChar char="ü"/>
              </a:pPr>
              <a:r>
                <a:rPr lang="ru-RU" sz="2500" b="0" strike="noStrike" spc="-1" dirty="0">
                  <a:solidFill>
                    <a:srgbClr val="000000"/>
                  </a:solidFill>
                  <a:latin typeface="Book Antiqua"/>
                </a:rPr>
                <a:t>Урожайность зерновых</a:t>
              </a:r>
            </a:p>
            <a:p>
              <a:pPr marL="304920" lvl="1" indent="-304560" algn="ctr">
                <a:lnSpc>
                  <a:spcPct val="90000"/>
                </a:lnSpc>
                <a:spcAft>
                  <a:spcPts val="434"/>
                </a:spcAft>
                <a:buClr>
                  <a:srgbClr val="000000"/>
                </a:buClr>
              </a:pPr>
              <a:r>
                <a:rPr lang="ru-RU" sz="2500" b="0" strike="noStrike" spc="-1" dirty="0">
                  <a:solidFill>
                    <a:srgbClr val="000000"/>
                  </a:solidFill>
                  <a:latin typeface="Book Antiqua"/>
                </a:rPr>
                <a:t>и зернобобовых</a:t>
              </a:r>
              <a:endParaRPr lang="ru-RU" sz="2500" b="0" strike="noStrike" spc="-1" dirty="0">
                <a:latin typeface="Arial"/>
              </a:endParaRPr>
            </a:p>
          </p:txBody>
        </p:sp>
      </p:grpSp>
      <p:sp>
        <p:nvSpPr>
          <p:cNvPr id="192" name="Line 13"/>
          <p:cNvSpPr/>
          <p:nvPr/>
        </p:nvSpPr>
        <p:spPr>
          <a:xfrm flipH="1" flipV="1">
            <a:off x="5288436" y="3296240"/>
            <a:ext cx="408694" cy="1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Line 14"/>
          <p:cNvSpPr/>
          <p:nvPr/>
        </p:nvSpPr>
        <p:spPr>
          <a:xfrm flipH="1">
            <a:off x="5415120" y="4392000"/>
            <a:ext cx="36108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Line 15"/>
          <p:cNvSpPr/>
          <p:nvPr/>
        </p:nvSpPr>
        <p:spPr>
          <a:xfrm flipH="1">
            <a:off x="5415120" y="5184000"/>
            <a:ext cx="34488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CustomShape 18"/>
          <p:cNvSpPr/>
          <p:nvPr/>
        </p:nvSpPr>
        <p:spPr>
          <a:xfrm>
            <a:off x="59220" y="4868903"/>
            <a:ext cx="2022480" cy="583560"/>
          </a:xfrm>
          <a:prstGeom prst="roundRect">
            <a:avLst>
              <a:gd name="adj" fmla="val 16667"/>
            </a:avLst>
          </a:prstGeom>
          <a:solidFill>
            <a:srgbClr val="1EB8C1"/>
          </a:solidFill>
          <a:ln w="12600">
            <a:solidFill>
              <a:srgbClr val="1688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60840" rIns="122040" bIns="60840" anchor="ctr"/>
          <a:lstStyle/>
          <a:p>
            <a:pPr algn="ctr"/>
            <a:r>
              <a:rPr lang="ru-RU" sz="2700" b="1" spc="-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Book Antiqua"/>
              </a:rPr>
              <a:t>36,2 ц/га</a:t>
            </a:r>
          </a:p>
        </p:txBody>
      </p:sp>
      <p:sp>
        <p:nvSpPr>
          <p:cNvPr id="198" name="Line 19"/>
          <p:cNvSpPr/>
          <p:nvPr/>
        </p:nvSpPr>
        <p:spPr>
          <a:xfrm flipH="1">
            <a:off x="2035080" y="4392000"/>
            <a:ext cx="46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Line 20"/>
          <p:cNvSpPr/>
          <p:nvPr/>
        </p:nvSpPr>
        <p:spPr>
          <a:xfrm flipH="1">
            <a:off x="2016000" y="5184000"/>
            <a:ext cx="48204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Line 21"/>
          <p:cNvSpPr/>
          <p:nvPr/>
        </p:nvSpPr>
        <p:spPr>
          <a:xfrm flipH="1">
            <a:off x="2035080" y="3296242"/>
            <a:ext cx="46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CustomShape 22"/>
          <p:cNvSpPr/>
          <p:nvPr/>
        </p:nvSpPr>
        <p:spPr>
          <a:xfrm>
            <a:off x="0" y="1338120"/>
            <a:ext cx="2095920" cy="103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304920" indent="-304560" algn="ctr">
              <a:lnSpc>
                <a:spcPct val="90000"/>
              </a:lnSpc>
              <a:spcAft>
                <a:spcPts val="479"/>
              </a:spcAft>
            </a:pPr>
            <a:r>
              <a:rPr lang="ru-RU" sz="3200" b="1" strike="noStrike" spc="-1" dirty="0">
                <a:solidFill>
                  <a:srgbClr val="000000"/>
                </a:solidFill>
                <a:latin typeface="Book Antiqua"/>
              </a:rPr>
              <a:t>2022 год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02" name="CustomShape 23"/>
          <p:cNvSpPr/>
          <p:nvPr/>
        </p:nvSpPr>
        <p:spPr>
          <a:xfrm>
            <a:off x="5441400" y="1648080"/>
            <a:ext cx="4408560" cy="43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/>
          <a:lstStyle/>
          <a:p>
            <a:pPr marL="304920" indent="-304560" algn="ctr">
              <a:lnSpc>
                <a:spcPct val="90000"/>
              </a:lnSpc>
              <a:spcAft>
                <a:spcPts val="479"/>
              </a:spcAft>
            </a:pPr>
            <a:r>
              <a:rPr lang="ru-RU" sz="3200" b="1" strike="noStrike" spc="-1" dirty="0">
                <a:solidFill>
                  <a:srgbClr val="000000"/>
                </a:solidFill>
                <a:latin typeface="Book Antiqua"/>
              </a:rPr>
              <a:t>2023 год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03" name="TextShape 24"/>
          <p:cNvSpPr txBox="1"/>
          <p:nvPr/>
        </p:nvSpPr>
        <p:spPr>
          <a:xfrm>
            <a:off x="229056" y="159419"/>
            <a:ext cx="11094287" cy="1072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b="1" cap="all" baseline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ПРОИЗВОДСТВО ПРОДУКЦИИ РАСТЕНИЕВОДСТВА </a:t>
            </a:r>
          </a:p>
        </p:txBody>
      </p:sp>
      <p:sp>
        <p:nvSpPr>
          <p:cNvPr id="204" name="CustomShape 25"/>
          <p:cNvSpPr/>
          <p:nvPr/>
        </p:nvSpPr>
        <p:spPr>
          <a:xfrm>
            <a:off x="52920" y="3764160"/>
            <a:ext cx="2035080" cy="1008360"/>
          </a:xfrm>
          <a:prstGeom prst="roundRect">
            <a:avLst>
              <a:gd name="adj" fmla="val 16667"/>
            </a:avLst>
          </a:prstGeom>
          <a:solidFill>
            <a:srgbClr val="1EB8C1"/>
          </a:solidFill>
          <a:ln w="12600">
            <a:solidFill>
              <a:srgbClr val="1688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60840" rIns="122040" bIns="60840" anchor="ctr"/>
          <a:lstStyle/>
          <a:p>
            <a:pPr algn="ctr"/>
            <a:r>
              <a:rPr lang="ru-RU" sz="2700" b="1" spc="-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Book Antiqua"/>
              </a:rPr>
              <a:t>65,43 </a:t>
            </a:r>
          </a:p>
          <a:p>
            <a:pPr algn="ctr"/>
            <a:r>
              <a:rPr lang="ru-RU" sz="2700" b="1" spc="-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Book Antiqua"/>
              </a:rPr>
              <a:t>тыс. тонн</a:t>
            </a:r>
          </a:p>
        </p:txBody>
      </p:sp>
      <p:sp>
        <p:nvSpPr>
          <p:cNvPr id="205" name="CustomShape 26"/>
          <p:cNvSpPr/>
          <p:nvPr/>
        </p:nvSpPr>
        <p:spPr>
          <a:xfrm>
            <a:off x="5757738" y="5518617"/>
            <a:ext cx="2088000" cy="876240"/>
          </a:xfrm>
          <a:prstGeom prst="roundRect">
            <a:avLst>
              <a:gd name="adj" fmla="val 16667"/>
            </a:avLst>
          </a:prstGeom>
          <a:solidFill>
            <a:srgbClr val="1EB8C1"/>
          </a:solidFill>
          <a:ln w="12600">
            <a:solidFill>
              <a:srgbClr val="1688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60840" rIns="122040" bIns="60840" anchor="ctr"/>
          <a:lstStyle/>
          <a:p>
            <a:pPr algn="ctr"/>
            <a:r>
              <a:rPr lang="ru-RU" sz="2700" b="1" spc="-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Book Antiqua"/>
              </a:rPr>
              <a:t>22,0 ц/га</a:t>
            </a:r>
          </a:p>
        </p:txBody>
      </p:sp>
      <p:sp>
        <p:nvSpPr>
          <p:cNvPr id="206" name="CustomShape 27"/>
          <p:cNvSpPr/>
          <p:nvPr/>
        </p:nvSpPr>
        <p:spPr>
          <a:xfrm>
            <a:off x="52920" y="5548846"/>
            <a:ext cx="2088000" cy="948240"/>
          </a:xfrm>
          <a:prstGeom prst="roundRect">
            <a:avLst>
              <a:gd name="adj" fmla="val 16667"/>
            </a:avLst>
          </a:prstGeom>
          <a:solidFill>
            <a:srgbClr val="1EB8C1"/>
          </a:solidFill>
          <a:ln w="12600">
            <a:solidFill>
              <a:srgbClr val="1688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60840" rIns="122040" bIns="60840" anchor="ctr"/>
          <a:lstStyle/>
          <a:p>
            <a:pPr algn="ctr"/>
            <a:r>
              <a:rPr lang="ru-RU" sz="2700" b="1" spc="-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Book Antiqua"/>
              </a:rPr>
              <a:t>21,7 ц/га</a:t>
            </a:r>
          </a:p>
        </p:txBody>
      </p:sp>
      <p:sp>
        <p:nvSpPr>
          <p:cNvPr id="207" name="Line 28"/>
          <p:cNvSpPr/>
          <p:nvPr/>
        </p:nvSpPr>
        <p:spPr>
          <a:xfrm flipH="1" flipV="1">
            <a:off x="5288437" y="5975999"/>
            <a:ext cx="471563" cy="1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Line 29"/>
          <p:cNvSpPr/>
          <p:nvPr/>
        </p:nvSpPr>
        <p:spPr>
          <a:xfrm flipH="1">
            <a:off x="2088000" y="6048000"/>
            <a:ext cx="41004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09" name="Group 30"/>
          <p:cNvGrpSpPr/>
          <p:nvPr/>
        </p:nvGrpSpPr>
        <p:grpSpPr>
          <a:xfrm>
            <a:off x="7681158" y="5441760"/>
            <a:ext cx="4414842" cy="932620"/>
            <a:chOff x="7681158" y="5441760"/>
            <a:chExt cx="4414842" cy="932620"/>
          </a:xfrm>
        </p:grpSpPr>
        <p:sp>
          <p:nvSpPr>
            <p:cNvPr id="210" name="CustomShape 31"/>
            <p:cNvSpPr/>
            <p:nvPr/>
          </p:nvSpPr>
          <p:spPr>
            <a:xfrm>
              <a:off x="9398880" y="5441760"/>
              <a:ext cx="2697120" cy="780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1" name="CustomShape 32"/>
            <p:cNvSpPr/>
            <p:nvPr/>
          </p:nvSpPr>
          <p:spPr>
            <a:xfrm>
              <a:off x="7681158" y="5593900"/>
              <a:ext cx="4240800" cy="780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/>
            <a:lstStyle/>
            <a:p>
              <a:pPr marL="304920" lvl="1" indent="-304560" algn="ctr">
                <a:lnSpc>
                  <a:spcPct val="90000"/>
                </a:lnSpc>
                <a:spcAft>
                  <a:spcPts val="434"/>
                </a:spcAft>
                <a:buClr>
                  <a:srgbClr val="000000"/>
                </a:buClr>
                <a:buFont typeface="Wingdings" pitchFamily="2" charset="2"/>
                <a:buChar char="ü"/>
              </a:pPr>
              <a:r>
                <a:rPr lang="ru-RU" sz="2900" b="0" strike="noStrike" spc="-1" dirty="0">
                  <a:solidFill>
                    <a:srgbClr val="000000"/>
                  </a:solidFill>
                  <a:latin typeface="Book Antiqua"/>
                </a:rPr>
                <a:t>Урожайность подсолнечника</a:t>
              </a:r>
              <a:endParaRPr lang="ru-RU" sz="2900" b="0" strike="noStrike" spc="-1" dirty="0">
                <a:latin typeface="Arial"/>
              </a:endParaRPr>
            </a:p>
          </p:txBody>
        </p:sp>
      </p:grpSp>
      <p:sp>
        <p:nvSpPr>
          <p:cNvPr id="212" name="CustomShape 33"/>
          <p:cNvSpPr/>
          <p:nvPr/>
        </p:nvSpPr>
        <p:spPr>
          <a:xfrm>
            <a:off x="5697130" y="2379240"/>
            <a:ext cx="2035080" cy="1296000"/>
          </a:xfrm>
          <a:prstGeom prst="roundRect">
            <a:avLst>
              <a:gd name="adj" fmla="val 16667"/>
            </a:avLst>
          </a:prstGeom>
          <a:solidFill>
            <a:srgbClr val="1EB8C1"/>
          </a:solidFill>
          <a:ln w="12600">
            <a:solidFill>
              <a:srgbClr val="1688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60840" rIns="122040" bIns="60840" anchor="ctr"/>
          <a:lstStyle/>
          <a:p>
            <a:pPr algn="ctr"/>
            <a:r>
              <a:rPr lang="ru-RU" sz="2700" b="1" spc="-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Book Antiqua"/>
              </a:rPr>
              <a:t>332,0 </a:t>
            </a:r>
          </a:p>
          <a:p>
            <a:pPr algn="ctr"/>
            <a:r>
              <a:rPr lang="ru-RU" sz="2700" b="1" spc="-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Book Antiqua"/>
              </a:rPr>
              <a:t>тыс. тонн</a:t>
            </a:r>
          </a:p>
        </p:txBody>
      </p:sp>
      <p:sp>
        <p:nvSpPr>
          <p:cNvPr id="213" name="CustomShape 34"/>
          <p:cNvSpPr/>
          <p:nvPr/>
        </p:nvSpPr>
        <p:spPr>
          <a:xfrm>
            <a:off x="52920" y="2374920"/>
            <a:ext cx="2035080" cy="1304640"/>
          </a:xfrm>
          <a:prstGeom prst="roundRect">
            <a:avLst>
              <a:gd name="adj" fmla="val 16667"/>
            </a:avLst>
          </a:prstGeom>
          <a:solidFill>
            <a:srgbClr val="1EB8C1"/>
          </a:solidFill>
          <a:ln w="12600">
            <a:solidFill>
              <a:srgbClr val="1688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60840" rIns="122040" bIns="60840" anchor="ctr"/>
          <a:lstStyle/>
          <a:p>
            <a:pPr algn="ctr">
              <a:lnSpc>
                <a:spcPct val="100000"/>
              </a:lnSpc>
            </a:pPr>
            <a:r>
              <a:rPr lang="ru-RU" sz="2700" b="1" strike="noStrike" spc="-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Book Antiqua"/>
              </a:rPr>
              <a:t>287,0</a:t>
            </a:r>
            <a:endParaRPr lang="ru-RU" sz="2700" b="0" strike="noStrike" spc="-1" dirty="0">
              <a:solidFill>
                <a:schemeClr val="bg1"/>
              </a:solidFill>
              <a:effectLst>
                <a:outerShdw blurRad="50800" dist="50800" dir="5400000" algn="ctr" rotWithShape="0">
                  <a:schemeClr val="tx2">
                    <a:lumMod val="50000"/>
                  </a:schemeClr>
                </a:outerShdw>
              </a:effectLst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700" b="1" strike="noStrike" spc="-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Book Antiqua"/>
              </a:rPr>
              <a:t>тыс. тонн</a:t>
            </a:r>
            <a:endParaRPr lang="ru-RU" sz="2700" b="0" strike="noStrike" spc="-1" dirty="0">
              <a:solidFill>
                <a:schemeClr val="bg1"/>
              </a:solidFill>
              <a:effectLst>
                <a:outerShdw blurRad="50800" dist="50800" dir="5400000" algn="ctr" rotWithShape="0">
                  <a:schemeClr val="tx2">
                    <a:lumMod val="50000"/>
                  </a:schemeClr>
                </a:outerShdw>
              </a:effectLst>
              <a:latin typeface="Arial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C5F84FD-6729-430F-99B1-900D8F06E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014" y="86686"/>
            <a:ext cx="610986" cy="79386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7F821F1-B539-408C-AA9E-5A48ABF45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440" y="3173630"/>
            <a:ext cx="2946960" cy="2981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130680" y="255240"/>
            <a:ext cx="11222640" cy="868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b="1" cap="all" baseline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ПОГОЛОВЬЕ </a:t>
            </a:r>
          </a:p>
          <a:p>
            <a:r>
              <a:rPr lang="ru-RU" dirty="0"/>
              <a:t>СЕЛЬСКОХОЗЯЙСТВЕННЫХ ЖИВОТНЫХ</a:t>
            </a:r>
          </a:p>
        </p:txBody>
      </p:sp>
      <p:graphicFrame>
        <p:nvGraphicFramePr>
          <p:cNvPr id="215" name="Объект 7"/>
          <p:cNvGraphicFramePr/>
          <p:nvPr>
            <p:extLst>
              <p:ext uri="{D42A27DB-BD31-4B8C-83A1-F6EECF244321}">
                <p14:modId xmlns:p14="http://schemas.microsoft.com/office/powerpoint/2010/main" val="3742348736"/>
              </p:ext>
            </p:extLst>
          </p:nvPr>
        </p:nvGraphicFramePr>
        <p:xfrm>
          <a:off x="-647700" y="1543050"/>
          <a:ext cx="12768781" cy="531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451823-5A21-4B9E-852B-A8FD13565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0095" y="83452"/>
            <a:ext cx="610986" cy="793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0" y="156951"/>
            <a:ext cx="11239200" cy="888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b="1" cap="all" baseline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ПРОИЗВОДСТВО МОЛОКА И МЯСА </a:t>
            </a:r>
          </a:p>
        </p:txBody>
      </p:sp>
      <p:graphicFrame>
        <p:nvGraphicFramePr>
          <p:cNvPr id="217" name="Содержимое 3"/>
          <p:cNvGraphicFramePr/>
          <p:nvPr>
            <p:extLst>
              <p:ext uri="{D42A27DB-BD31-4B8C-83A1-F6EECF244321}">
                <p14:modId xmlns:p14="http://schemas.microsoft.com/office/powerpoint/2010/main" val="207986681"/>
              </p:ext>
            </p:extLst>
          </p:nvPr>
        </p:nvGraphicFramePr>
        <p:xfrm>
          <a:off x="0" y="1504950"/>
          <a:ext cx="12192000" cy="5352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8" name="CustomShape 2"/>
          <p:cNvSpPr/>
          <p:nvPr/>
        </p:nvSpPr>
        <p:spPr>
          <a:xfrm>
            <a:off x="10440933" y="1841310"/>
            <a:ext cx="13561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ru-RU" sz="2000" b="1" strike="noStrike" spc="-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62CE6A-BE55-4EAF-A840-ED9656A57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1560" y="66675"/>
            <a:ext cx="610986" cy="793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"/>
            <a:ext cx="11849101" cy="14680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инвестиций в основной капитал на предприятиях агропромышленного комплекса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5129279"/>
              </p:ext>
            </p:extLst>
          </p:nvPr>
        </p:nvGraphicFramePr>
        <p:xfrm>
          <a:off x="622300" y="1739900"/>
          <a:ext cx="11226800" cy="490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659BC5-610B-4CE1-BB8D-2CF699F2E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539" y="78296"/>
            <a:ext cx="610986" cy="793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58723" y="151002"/>
            <a:ext cx="11676077" cy="1132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b="1" cap="all" baseline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ОБЪЕМ ГОСУДАРСТВЕННОЙ ПОДДЕРЖКИ</a:t>
            </a:r>
          </a:p>
        </p:txBody>
      </p:sp>
      <p:sp>
        <p:nvSpPr>
          <p:cNvPr id="222" name="CustomShape 2"/>
          <p:cNvSpPr/>
          <p:nvPr/>
        </p:nvSpPr>
        <p:spPr>
          <a:xfrm>
            <a:off x="8145630" y="2553684"/>
            <a:ext cx="2943000" cy="2921355"/>
          </a:xfrm>
          <a:prstGeom prst="cube">
            <a:avLst>
              <a:gd name="adj" fmla="val 25000"/>
            </a:avLst>
          </a:prstGeom>
          <a:solidFill>
            <a:schemeClr val="accent2">
              <a:lumMod val="60000"/>
              <a:lumOff val="40000"/>
            </a:schemeClr>
          </a:solidFill>
          <a:ln w="12600">
            <a:solidFill>
              <a:srgbClr val="1688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CustomShape 4"/>
          <p:cNvSpPr/>
          <p:nvPr/>
        </p:nvSpPr>
        <p:spPr>
          <a:xfrm>
            <a:off x="8368071" y="3595539"/>
            <a:ext cx="1792338" cy="16095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Book Antiqua"/>
              </a:rPr>
              <a:t>162,2</a:t>
            </a:r>
            <a:r>
              <a:rPr lang="ru-RU" sz="3200" b="1" strike="noStrike" spc="-1" dirty="0">
                <a:solidFill>
                  <a:srgbClr val="000000"/>
                </a:solidFill>
                <a:latin typeface="Book Antiqua"/>
              </a:rPr>
              <a:t> млн</a:t>
            </a: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00000"/>
                </a:solidFill>
                <a:latin typeface="Book Antiqua"/>
              </a:rPr>
              <a:t>рублей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25" name="CustomShape 5"/>
          <p:cNvSpPr/>
          <p:nvPr/>
        </p:nvSpPr>
        <p:spPr>
          <a:xfrm>
            <a:off x="8044440" y="5842149"/>
            <a:ext cx="2592000" cy="71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000000"/>
                </a:solidFill>
                <a:latin typeface="Book Antiqua"/>
              </a:rPr>
              <a:t>2023 год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226" name="CustomShape 6"/>
          <p:cNvSpPr/>
          <p:nvPr/>
        </p:nvSpPr>
        <p:spPr>
          <a:xfrm>
            <a:off x="1780321" y="2363739"/>
            <a:ext cx="3025863" cy="3111300"/>
          </a:xfrm>
          <a:prstGeom prst="cube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12600">
            <a:solidFill>
              <a:srgbClr val="1688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TextShape 7"/>
          <p:cNvSpPr txBox="1"/>
          <p:nvPr/>
        </p:nvSpPr>
        <p:spPr>
          <a:xfrm>
            <a:off x="1912559" y="3429000"/>
            <a:ext cx="1802821" cy="213988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ru-RU" sz="2800" b="1" spc="-1" dirty="0">
                <a:solidFill>
                  <a:srgbClr val="000000"/>
                </a:solidFill>
                <a:latin typeface="Book Antiqua"/>
              </a:rPr>
              <a:t>Более</a:t>
            </a:r>
          </a:p>
          <a:p>
            <a:pPr algn="ctr"/>
            <a:r>
              <a:rPr lang="ru-RU" sz="2800" b="1" spc="-1" dirty="0">
                <a:solidFill>
                  <a:srgbClr val="000000"/>
                </a:solidFill>
                <a:latin typeface="Book Antiqua"/>
              </a:rPr>
              <a:t>181,0</a:t>
            </a:r>
            <a:r>
              <a:rPr lang="ru-RU" sz="2800" b="1" strike="noStrike" spc="-1" dirty="0">
                <a:solidFill>
                  <a:srgbClr val="000000"/>
                </a:solidFill>
                <a:latin typeface="Book Antiqua"/>
              </a:rPr>
              <a:t> </a:t>
            </a:r>
            <a:endParaRPr lang="ru-RU" sz="2800" b="0" strike="noStrike" spc="-1" dirty="0">
              <a:latin typeface="Arial"/>
            </a:endParaRPr>
          </a:p>
          <a:p>
            <a:pPr algn="ctr"/>
            <a:r>
              <a:rPr lang="ru-RU" sz="2800" b="1" strike="noStrike" spc="-1" dirty="0">
                <a:solidFill>
                  <a:srgbClr val="000000"/>
                </a:solidFill>
                <a:latin typeface="Book Antiqua"/>
              </a:rPr>
              <a:t>млн</a:t>
            </a:r>
            <a:endParaRPr lang="ru-RU" sz="2800" b="0" strike="noStrike" spc="-1" dirty="0">
              <a:latin typeface="Arial"/>
            </a:endParaRPr>
          </a:p>
          <a:p>
            <a:pPr algn="ctr"/>
            <a:r>
              <a:rPr lang="ru-RU" sz="2800" b="1" strike="noStrike" spc="-1" dirty="0">
                <a:solidFill>
                  <a:srgbClr val="000000"/>
                </a:solidFill>
                <a:latin typeface="Book Antiqua"/>
              </a:rPr>
              <a:t>рублей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229" name="TextShape 9"/>
          <p:cNvSpPr txBox="1"/>
          <p:nvPr/>
        </p:nvSpPr>
        <p:spPr>
          <a:xfrm>
            <a:off x="951150" y="5851509"/>
            <a:ext cx="3725640" cy="702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ru-RU" sz="4000" b="1" strike="noStrike" spc="-1" dirty="0">
                <a:solidFill>
                  <a:srgbClr val="000000"/>
                </a:solidFill>
                <a:latin typeface="Book Antiqua"/>
              </a:rPr>
              <a:t> 2022 год</a:t>
            </a:r>
            <a:endParaRPr lang="ru-RU" sz="4000" b="0" strike="noStrike" spc="-1" dirty="0">
              <a:latin typeface="A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40304E-48D3-4398-B8F1-EDA148773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2291" y="69121"/>
            <a:ext cx="610986" cy="793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01699-38C1-4249-A367-1324103E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0" y="125836"/>
            <a:ext cx="10804003" cy="1157680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ЖКХ Тарасовского района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FEB0F1-CF23-47F2-9113-B574FA096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8214" y="125836"/>
            <a:ext cx="609653" cy="7925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CF5D3C-BF29-4825-B8AE-16D78B33F9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68498" y="1602996"/>
            <a:ext cx="5205368" cy="520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8E49C-8D42-4D76-9B3E-17BF466B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681" y="0"/>
            <a:ext cx="9789952" cy="135901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ТАРАСОВСКОГО РАЙОНА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E59478C-5E8F-4D15-86F2-CF370B35B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25" t="16689" r="625" b="14405"/>
          <a:stretch/>
        </p:blipFill>
        <p:spPr>
          <a:xfrm>
            <a:off x="-114300" y="1530235"/>
            <a:ext cx="12305464" cy="56007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7358B0-5E89-4B3D-A03C-E6427B901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928" y="100111"/>
            <a:ext cx="610986" cy="79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3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>
          <a:xfrm>
            <a:off x="1425195" y="1790700"/>
            <a:ext cx="9207500" cy="183092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55600" marR="0" lvl="0" indent="0" algn="ctr" defTabSz="3556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ru-RU" sz="1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 проект по строительству водопровода в пос. Тарасовский по ул. Донская </a:t>
            </a:r>
          </a:p>
          <a:p>
            <a:pPr marL="273050" lvl="0" indent="-6350" algn="ctr" defTabSz="914400">
              <a:lnSpc>
                <a:spcPct val="90000"/>
              </a:lnSpc>
              <a:spcBef>
                <a:spcPts val="1800"/>
              </a:spcBef>
              <a:defRPr/>
            </a:pPr>
            <a:endParaRPr lang="ru-RU" sz="10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6350" algn="ctr" defTabSz="914400">
              <a:lnSpc>
                <a:spcPct val="90000"/>
              </a:lnSpc>
              <a:spcBef>
                <a:spcPts val="1800"/>
              </a:spcBef>
              <a:buFont typeface="Wingdings" pitchFamily="2" charset="2"/>
              <a:buChar char="Ø"/>
              <a:defRPr/>
            </a:pPr>
            <a:r>
              <a:rPr lang="ru-RU" sz="10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Освоено 12,9 млн рублей</a:t>
            </a:r>
            <a:endParaRPr lang="ru-RU" sz="10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6350" defTabSz="914400">
              <a:lnSpc>
                <a:spcPct val="90000"/>
              </a:lnSpc>
              <a:spcBef>
                <a:spcPts val="1800"/>
              </a:spcBef>
              <a:defRPr/>
            </a:pPr>
            <a:endParaRPr lang="ru-RU" sz="4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 defTabSz="9144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  <a:p>
            <a:pPr marL="355600" marR="0" lvl="0" indent="0" algn="ctr" defTabSz="3556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5600" marR="0" lvl="0" indent="546100" algn="l" defTabSz="3556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355220" y="140035"/>
            <a:ext cx="11176067" cy="1248610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ЖКХ Тарасовского района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BFF6F3-8CDD-4116-9D42-0CE7A7F19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287" y="69121"/>
            <a:ext cx="610986" cy="7938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790" y="3621625"/>
            <a:ext cx="4000646" cy="2664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" y="3569814"/>
            <a:ext cx="4075030" cy="2716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1333" y="3621624"/>
            <a:ext cx="3997316" cy="2664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98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04B5A-C999-42CD-9E29-0D86EF718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82" y="67112"/>
            <a:ext cx="10939243" cy="1224793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обращения с Твердыми коммунальными отходами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277913-B639-4EC8-9F78-BD5B4A55C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047" y="138523"/>
            <a:ext cx="609653" cy="7925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3D1C45-3F07-442A-B437-6452A0169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6135"/>
            <a:ext cx="12192000" cy="532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4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608" y="117446"/>
            <a:ext cx="11506200" cy="1191237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обращения с Твердыми коммунальными отходами 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5EEFDD99-457D-452F-B70A-CB03DCE19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58099"/>
            <a:ext cx="3867325" cy="3252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0" y="5099505"/>
            <a:ext cx="11397841" cy="1350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600" marR="0" lvl="0" indent="0" algn="ctr" defTabSz="3556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Оборудована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441 контейнерная площадка</a:t>
            </a:r>
          </a:p>
          <a:p>
            <a:pPr marL="355600" marR="0" lvl="0" indent="0" algn="ctr" defTabSz="3556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723 контейнера для сбора ТКО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7199B1-C270-412E-85D1-3F6E1A4EB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6876" y="117446"/>
            <a:ext cx="610986" cy="7938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3A1351-8EC8-458E-9D90-D71D5AE3A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1448" y="1521066"/>
            <a:ext cx="3854664" cy="316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078" y="1485644"/>
            <a:ext cx="4713684" cy="3200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98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64B48-D8F2-4B76-BBA9-9B030069D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125836"/>
            <a:ext cx="10330533" cy="1098957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Газификация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85A934-1FBF-4A6E-88DC-AE773A397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6603" y="125836"/>
            <a:ext cx="609653" cy="7925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1EC0D6-37B3-4BF0-8229-3E2B7B6F83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625"/>
          <a:stretch/>
        </p:blipFill>
        <p:spPr>
          <a:xfrm>
            <a:off x="1524000" y="1159993"/>
            <a:ext cx="9048750" cy="596877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069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C5DB61-ECC0-4222-AE57-A81B08952A52}"/>
              </a:ext>
            </a:extLst>
          </p:cNvPr>
          <p:cNvSpPr txBox="1"/>
          <p:nvPr/>
        </p:nvSpPr>
        <p:spPr>
          <a:xfrm>
            <a:off x="154855" y="1"/>
            <a:ext cx="11202506" cy="1200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b="1" cap="all" baseline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ГАЗИФИКАЦИЯ НАСЕЛЕННЫХ ПУНКТОВ ТАРАСОВСКОГО РАЙОНА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F0B541-812A-48DA-8097-4312A6F26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971" y="2023629"/>
            <a:ext cx="3348099" cy="2227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DEE974-5A30-4F83-85CC-F84B0044D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225" y="1990307"/>
            <a:ext cx="3348099" cy="223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584F33-40AE-4288-A11A-881202BE7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24" y="2021325"/>
            <a:ext cx="2826876" cy="219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D2E9C1-A10A-4CB8-A16A-A25E0A9C64F2}"/>
              </a:ext>
            </a:extLst>
          </p:cNvPr>
          <p:cNvSpPr txBox="1"/>
          <p:nvPr/>
        </p:nvSpPr>
        <p:spPr>
          <a:xfrm>
            <a:off x="1379769" y="1561963"/>
            <a:ext cx="9347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газораспределительных сетей района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605,31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94506A-3BBA-4D0E-976D-B129E5F5C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7492" y="109241"/>
            <a:ext cx="609653" cy="7925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D2E9C1-A10A-4CB8-A16A-A25E0A9C64F2}"/>
              </a:ext>
            </a:extLst>
          </p:cNvPr>
          <p:cNvSpPr txBox="1"/>
          <p:nvPr/>
        </p:nvSpPr>
        <p:spPr>
          <a:xfrm>
            <a:off x="1379769" y="4129848"/>
            <a:ext cx="10196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в хуторе Россошь состоялся пуск новой газовой котельной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976" y="4730873"/>
            <a:ext cx="3050524" cy="2033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3102" y="4705473"/>
            <a:ext cx="3050523" cy="2033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462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62C667-9351-41FD-8545-E3B952B54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83" y="142614"/>
            <a:ext cx="10385571" cy="1065401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УЛИЧНОГО ОСВЕЩЕНИЯ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726AB2-99B1-42B6-A51F-80320BC64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4065" y="142614"/>
            <a:ext cx="609653" cy="7925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2A43D4-0814-41B7-9822-7DB9098A32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611"/>
          <a:stretch/>
        </p:blipFill>
        <p:spPr>
          <a:xfrm>
            <a:off x="819149" y="1208015"/>
            <a:ext cx="10769718" cy="584356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9631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2FD4A-D382-45B9-A1D7-CE39823F6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681" y="-84668"/>
            <a:ext cx="10624232" cy="1507067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УЛИЧНОГО ОСВЕЩЕНИЯ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0D8B73-3A93-4FAF-AB26-C31AE197D699}"/>
              </a:ext>
            </a:extLst>
          </p:cNvPr>
          <p:cNvSpPr txBox="1"/>
          <p:nvPr/>
        </p:nvSpPr>
        <p:spPr>
          <a:xfrm>
            <a:off x="1460233" y="1610451"/>
            <a:ext cx="100104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Освещенность улиц 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прироста количества осветительных приборов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66DFA4-E182-4C08-A683-9E87B8D86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51"/>
          <a:stretch/>
        </p:blipFill>
        <p:spPr>
          <a:xfrm>
            <a:off x="7979691" y="2484570"/>
            <a:ext cx="4064689" cy="2963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2FF827-9ACA-4EEC-9AEF-161245250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469"/>
          <a:stretch/>
        </p:blipFill>
        <p:spPr>
          <a:xfrm>
            <a:off x="4073156" y="2487187"/>
            <a:ext cx="3890844" cy="2963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5B6EC7-E299-48DC-A8E9-0F89ABE8F2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56"/>
          <a:stretch/>
        </p:blipFill>
        <p:spPr>
          <a:xfrm>
            <a:off x="213396" y="2487294"/>
            <a:ext cx="3890843" cy="2961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B99C2A-174C-42E9-9DD4-0E8749645CD3}"/>
              </a:ext>
            </a:extLst>
          </p:cNvPr>
          <p:cNvSpPr txBox="1"/>
          <p:nvPr/>
        </p:nvSpPr>
        <p:spPr>
          <a:xfrm>
            <a:off x="638175" y="5595457"/>
            <a:ext cx="112070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138,1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освещенных участков улиц и проездов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6,1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введено в 2023 году в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Тарасовском,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Митякинском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Колушкинском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сельских поселениях  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FEDA16-BD7A-4329-8077-1878E0428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3795" y="163690"/>
            <a:ext cx="609653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6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D2A1E6-69A3-4968-B9B1-C1B995484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012" y="137110"/>
            <a:ext cx="10145975" cy="1023456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проекты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E30F74-FADB-4472-B94E-E3C7FF301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789" y="75939"/>
            <a:ext cx="609653" cy="7925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C25BB3-86D5-4C13-82DE-77B294C0E0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95450" y="1207687"/>
            <a:ext cx="8782050" cy="592329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2572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496291"/>
            <a:ext cx="12192000" cy="53617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28506" y="176170"/>
            <a:ext cx="10788243" cy="889232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проекты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F62BBC-253F-4369-AD51-82A713053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350" y="1672125"/>
            <a:ext cx="4551901" cy="5047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740C55-237F-46DF-9880-76373EC2F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94" y="1650986"/>
            <a:ext cx="4475237" cy="5030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prognoz2\Desktop\milovidna-strelka-03-orang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49047">
            <a:off x="3604996" y="2666257"/>
            <a:ext cx="3770817" cy="381459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 rot="19459872">
            <a:off x="4253981" y="4867287"/>
            <a:ext cx="32003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239 рабочих мест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E0B3F4-3C90-4C56-8A78-31D25C743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3250" y="92023"/>
            <a:ext cx="609653" cy="792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6CD9C-DA68-4755-8920-6447927C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07" y="100669"/>
            <a:ext cx="10352014" cy="1166070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A41C3C-831F-4EAA-AA0D-448805ADB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788" y="100669"/>
            <a:ext cx="609653" cy="7925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F64168-16DF-4842-8C97-F2F546570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46"/>
          <a:stretch/>
        </p:blipFill>
        <p:spPr>
          <a:xfrm>
            <a:off x="1123950" y="1361989"/>
            <a:ext cx="9966178" cy="55912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7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448F06-4D1F-444A-987A-15D4F062D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1706" y="83334"/>
            <a:ext cx="610986" cy="793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5D297E-69BD-43FB-BDBA-D74DC8E01428}"/>
              </a:ext>
            </a:extLst>
          </p:cNvPr>
          <p:cNvSpPr txBox="1"/>
          <p:nvPr/>
        </p:nvSpPr>
        <p:spPr>
          <a:xfrm>
            <a:off x="752212" y="356703"/>
            <a:ext cx="1098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</a:p>
        </p:txBody>
      </p:sp>
      <p:graphicFrame>
        <p:nvGraphicFramePr>
          <p:cNvPr id="4" name="Диаграмма 8">
            <a:extLst>
              <a:ext uri="{FF2B5EF4-FFF2-40B4-BE49-F238E27FC236}">
                <a16:creationId xmlns:a16="http://schemas.microsoft.com/office/drawing/2014/main" id="{FBBBDA71-2025-4159-BBAB-219B734DC0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9914191"/>
              </p:ext>
            </p:extLst>
          </p:nvPr>
        </p:nvGraphicFramePr>
        <p:xfrm>
          <a:off x="742950" y="1504950"/>
          <a:ext cx="10655243" cy="5332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170" y="42622"/>
            <a:ext cx="9651118" cy="1211523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379092-6B92-4D48-B3CB-66C3303C2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5665" y="116746"/>
            <a:ext cx="610986" cy="7938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72D2D6-F2C9-454A-8E4A-BBDB5DA22FCA}"/>
              </a:ext>
            </a:extLst>
          </p:cNvPr>
          <p:cNvSpPr txBox="1"/>
          <p:nvPr/>
        </p:nvSpPr>
        <p:spPr>
          <a:xfrm>
            <a:off x="774801" y="1766854"/>
            <a:ext cx="10456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204 единицы медицинского оборудования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5B1CD-D4CD-4A97-8E4A-0A1F404D458C}"/>
              </a:ext>
            </a:extLst>
          </p:cNvPr>
          <p:cNvSpPr txBox="1"/>
          <p:nvPr/>
        </p:nvSpPr>
        <p:spPr>
          <a:xfrm rot="10800000" flipH="1" flipV="1">
            <a:off x="4455410" y="2457536"/>
            <a:ext cx="3791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25,5 млн рублей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223" y="3154365"/>
            <a:ext cx="3292484" cy="381967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228" y="3703635"/>
            <a:ext cx="4625464" cy="3037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0" y="3619500"/>
            <a:ext cx="4389809" cy="3195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86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3950" y="0"/>
            <a:ext cx="10998366" cy="1404321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медработников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70A9E51-290E-4D97-A66C-AADB1BD526C9}"/>
              </a:ext>
            </a:extLst>
          </p:cNvPr>
          <p:cNvSpPr/>
          <p:nvPr/>
        </p:nvSpPr>
        <p:spPr>
          <a:xfrm>
            <a:off x="914714" y="4616397"/>
            <a:ext cx="1814770" cy="83728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Стипендия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E0B4936C-7992-4793-B7CB-39EFABBC92A2}"/>
              </a:ext>
            </a:extLst>
          </p:cNvPr>
          <p:cNvSpPr/>
          <p:nvPr/>
        </p:nvSpPr>
        <p:spPr>
          <a:xfrm>
            <a:off x="4738707" y="5231775"/>
            <a:ext cx="2614200" cy="83728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Гарантия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CABCE3B6-01BF-4916-9D29-CDD916AA46D8}"/>
              </a:ext>
            </a:extLst>
          </p:cNvPr>
          <p:cNvSpPr/>
          <p:nvPr/>
        </p:nvSpPr>
        <p:spPr>
          <a:xfrm>
            <a:off x="8739372" y="4526398"/>
            <a:ext cx="2537914" cy="83728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жильем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CB650D-46FA-40EF-AEB6-4555157BD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532" y="1404321"/>
            <a:ext cx="6315591" cy="345448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9030E5-546F-4307-A0ED-D618FAE78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2315" y="259621"/>
            <a:ext cx="610986" cy="793865"/>
          </a:xfrm>
          <a:prstGeom prst="rect">
            <a:avLst/>
          </a:prstGeom>
        </p:spPr>
      </p:pic>
      <p:sp>
        <p:nvSpPr>
          <p:cNvPr id="16" name="Стрелка: изогнутая 15">
            <a:extLst>
              <a:ext uri="{FF2B5EF4-FFF2-40B4-BE49-F238E27FC236}">
                <a16:creationId xmlns:a16="http://schemas.microsoft.com/office/drawing/2014/main" id="{13EEC0E0-8411-44CD-BB14-727E9F69CC79}"/>
              </a:ext>
            </a:extLst>
          </p:cNvPr>
          <p:cNvSpPr/>
          <p:nvPr/>
        </p:nvSpPr>
        <p:spPr>
          <a:xfrm rot="10800000" flipV="1">
            <a:off x="7983765" y="2638659"/>
            <a:ext cx="1937974" cy="1882684"/>
          </a:xfrm>
          <a:prstGeom prst="bentArrow">
            <a:avLst>
              <a:gd name="adj1" fmla="val 17425"/>
              <a:gd name="adj2" fmla="val 16061"/>
              <a:gd name="adj3" fmla="val 25000"/>
              <a:gd name="adj4" fmla="val 597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99DFA084-A618-4E87-8567-666866214440}"/>
              </a:ext>
            </a:extLst>
          </p:cNvPr>
          <p:cNvSpPr/>
          <p:nvPr/>
        </p:nvSpPr>
        <p:spPr>
          <a:xfrm rot="16200000">
            <a:off x="5354336" y="4481631"/>
            <a:ext cx="973564" cy="790534"/>
          </a:xfrm>
          <a:prstGeom prst="rightArrow">
            <a:avLst>
              <a:gd name="adj1" fmla="val 35691"/>
              <a:gd name="adj2" fmla="val 476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трелка: изогнутая 14">
            <a:extLst>
              <a:ext uri="{FF2B5EF4-FFF2-40B4-BE49-F238E27FC236}">
                <a16:creationId xmlns:a16="http://schemas.microsoft.com/office/drawing/2014/main" id="{AADED93C-DD6F-4E01-90A9-D0E1DB7AA97F}"/>
              </a:ext>
            </a:extLst>
          </p:cNvPr>
          <p:cNvSpPr/>
          <p:nvPr/>
        </p:nvSpPr>
        <p:spPr>
          <a:xfrm>
            <a:off x="1611985" y="2638659"/>
            <a:ext cx="1241100" cy="1977738"/>
          </a:xfrm>
          <a:prstGeom prst="bentArrow">
            <a:avLst>
              <a:gd name="adj1" fmla="val 21985"/>
              <a:gd name="adj2" fmla="val 21984"/>
              <a:gd name="adj3" fmla="val 50000"/>
              <a:gd name="adj4" fmla="val 597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82F10-5033-4BE7-A176-133EC4F1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83890"/>
            <a:ext cx="10823577" cy="1191237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A3486-084F-4C37-AD44-BDBFF5381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788" y="83890"/>
            <a:ext cx="609653" cy="7925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05CD3C-D0DE-45D2-A345-7278943DE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083" y="1395096"/>
            <a:ext cx="10050497" cy="565340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9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3D092-0D16-4BAE-AE70-9CEFE087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48" y="142614"/>
            <a:ext cx="10975571" cy="1082179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0F276EA7-8193-4DCD-A0CA-E234352D5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682" y="2609850"/>
            <a:ext cx="5343974" cy="3055435"/>
          </a:xfrm>
        </p:spPr>
        <p:txBody>
          <a:bodyPr rtlCol="0">
            <a:normAutofit fontScale="85000" lnSpcReduction="20000"/>
          </a:bodyPr>
          <a:lstStyle/>
          <a:p>
            <a:pPr marL="355600" indent="0" defTabSz="355600">
              <a:buFont typeface="Wingdings" pitchFamily="2" charset="2"/>
              <a:buChar char="v"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модернизации школьных систем образования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капитальный ремонт Красновской средней школы</a:t>
            </a:r>
          </a:p>
          <a:p>
            <a:pPr marL="355600" indent="0" defTabSz="355600">
              <a:buNone/>
            </a:pP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0" defTabSz="355600">
              <a:buNone/>
            </a:pP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0" defTabSz="355600">
              <a:buNone/>
            </a:pP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A48D2E-E18D-456A-9AF7-40773C03C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0520" y="71411"/>
            <a:ext cx="609653" cy="792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001" y="1776687"/>
            <a:ext cx="3405891" cy="2260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20639" y="1776688"/>
            <a:ext cx="3205820" cy="2260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655" y="4072144"/>
            <a:ext cx="3443082" cy="2260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5066" y="4072144"/>
            <a:ext cx="3155107" cy="2260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793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EDC6E-63FD-433B-A2FC-C16D9435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50" y="92279"/>
            <a:ext cx="10410738" cy="1208015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хозяйство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76B281-99D9-4A73-A301-5264AC01F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0891" y="92279"/>
            <a:ext cx="609653" cy="7925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82ADE9-37BA-421D-85FB-50A2D7D4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90650" y="1357311"/>
            <a:ext cx="9343588" cy="583974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1301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709612" y="34501"/>
            <a:ext cx="10772775" cy="1407800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хозяйство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692" y="1790701"/>
            <a:ext cx="5478666" cy="3162300"/>
          </a:xfrm>
        </p:spPr>
        <p:txBody>
          <a:bodyPr rtlCol="0">
            <a:normAutofit fontScale="92500" lnSpcReduction="10000"/>
          </a:bodyPr>
          <a:lstStyle/>
          <a:p>
            <a:pPr marL="355600" indent="0" defTabSz="355600">
              <a:buNone/>
            </a:pPr>
            <a:endParaRPr lang="ru-RU" sz="27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0" defTabSz="355600">
              <a:buNone/>
            </a:pPr>
            <a:endParaRPr lang="ru-RU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0" defTabSz="355600">
              <a:buFont typeface="Wingdings" pitchFamily="2" charset="2"/>
              <a:buChar char="v"/>
            </a:pPr>
            <a:r>
              <a:rPr lang="ru-RU" sz="3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</a:t>
            </a:r>
            <a:r>
              <a:rPr lang="ru-RU" sz="3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автомобильных дорог             в поселке Тарасовский           и хуторе </a:t>
            </a:r>
            <a:r>
              <a:rPr lang="ru-RU" sz="30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Нижнемитякин</a:t>
            </a:r>
            <a:r>
              <a:rPr lang="ru-RU" sz="3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55600" indent="0" defTabSz="355600">
              <a:buNone/>
            </a:pP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0" defTabSz="355600">
              <a:buNone/>
            </a:pP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0" defTabSz="355600">
              <a:buNone/>
            </a:pP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E8A0B3-4CE2-419D-98B9-D73D0BC6A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7230" y="116746"/>
            <a:ext cx="610986" cy="793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1" y="1568559"/>
            <a:ext cx="3409950" cy="2565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301" y="1537085"/>
            <a:ext cx="3190007" cy="2628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604148" y="4134544"/>
            <a:ext cx="3373531" cy="256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8180" y="4149004"/>
            <a:ext cx="3090145" cy="2551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263445" y="4737257"/>
            <a:ext cx="5478666" cy="2120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marL="355600" marR="0" lvl="0" indent="0" algn="l" defTabSz="355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kumimoji="0" lang="ru-RU" sz="2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55600" marR="0" lvl="0" indent="0" algn="l" defTabSz="355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kumimoji="0" lang="ru-RU" sz="27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55600" marR="0" lvl="0" indent="0" algn="l" defTabSz="355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ru-RU" sz="1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Дорожный фонд </a:t>
            </a:r>
            <a:r>
              <a:rPr kumimoji="0" lang="ru-RU" sz="112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 года – </a:t>
            </a:r>
            <a:r>
              <a:rPr kumimoji="0" lang="ru-RU" sz="112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82,5 </a:t>
            </a:r>
            <a:r>
              <a:rPr kumimoji="0" lang="ru-RU" sz="112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 рублей</a:t>
            </a:r>
          </a:p>
          <a:p>
            <a:pPr marL="355600" marR="0" lvl="0" indent="0" algn="l" defTabSz="355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55600" marR="0" lvl="0" indent="0" algn="l" defTabSz="355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55600" marR="0" lvl="0" indent="0" algn="l" defTabSz="355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D721B9-D60B-4172-BA2D-1F9BEDE6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48" y="117447"/>
            <a:ext cx="10897299" cy="1149292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комфортной </a:t>
            </a:r>
            <a:b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59568E-32CC-4F92-99C5-A6B9C762E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2890" y="117447"/>
            <a:ext cx="609653" cy="7925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7AB700-EE9C-47BA-840B-3CA389AE50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333"/>
          <a:stretch/>
        </p:blipFill>
        <p:spPr>
          <a:xfrm>
            <a:off x="1390650" y="1284202"/>
            <a:ext cx="9201150" cy="56740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6452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52338" y="219178"/>
            <a:ext cx="10863743" cy="1053486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комфортной </a:t>
            </a:r>
            <a:b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6DDAAE-2D95-403B-9CD1-12B14CCC4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879" y="97696"/>
            <a:ext cx="610986" cy="793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573520-D13E-4ACA-B6B4-788CBD5709C8}"/>
              </a:ext>
            </a:extLst>
          </p:cNvPr>
          <p:cNvSpPr txBox="1"/>
          <p:nvPr/>
        </p:nvSpPr>
        <p:spPr>
          <a:xfrm>
            <a:off x="3055141" y="1647627"/>
            <a:ext cx="607668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Реализованы два проекта: 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многофункциональная спортивная детская площадка в пос. Весенний;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территория, прилегающая к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Зеленовскому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дому культуры</a:t>
            </a: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в 2024 году: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Братской могилы</a:t>
            </a:r>
          </a:p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х. Верхний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Митякин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ограждения территории Тарасовской средней школы № 2;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территории, прилегающей</a:t>
            </a:r>
          </a:p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памятнику в сл. Большинка</a:t>
            </a: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A103A7-4CA4-4E3F-861A-2850E3C0E60B}"/>
              </a:ext>
            </a:extLst>
          </p:cNvPr>
          <p:cNvSpPr txBox="1"/>
          <p:nvPr/>
        </p:nvSpPr>
        <p:spPr>
          <a:xfrm>
            <a:off x="3287649" y="6008420"/>
            <a:ext cx="5856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Освоено в 2023году – 4,047 млн. рублей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" y="1799396"/>
            <a:ext cx="3316762" cy="2211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" y="4201809"/>
            <a:ext cx="3287649" cy="2211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0645" y="1799395"/>
            <a:ext cx="3213270" cy="2240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6846" y="4200525"/>
            <a:ext cx="3139644" cy="2211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98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D721B9-D60B-4172-BA2D-1F9BEDE6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48" y="117447"/>
            <a:ext cx="10897299" cy="1149292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59568E-32CC-4F92-99C5-A6B9C762E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2890" y="117447"/>
            <a:ext cx="609653" cy="7925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504894-E8EE-4F6E-BA90-F6952AA5C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8500"/>
            <a:ext cx="12192000" cy="4064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5815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52338" y="219178"/>
            <a:ext cx="11515812" cy="1053486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6DDAAE-2D95-403B-9CD1-12B14CCC4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879" y="97696"/>
            <a:ext cx="610986" cy="793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573520-D13E-4ACA-B6B4-788CBD5709C8}"/>
              </a:ext>
            </a:extLst>
          </p:cNvPr>
          <p:cNvSpPr txBox="1"/>
          <p:nvPr/>
        </p:nvSpPr>
        <p:spPr>
          <a:xfrm>
            <a:off x="3055141" y="1647627"/>
            <a:ext cx="6076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5 174 культурно – массовых мероприятий </a:t>
            </a: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Посетили сельские библиотеки 14 255 человек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A103A7-4CA4-4E3F-861A-2850E3C0E60B}"/>
              </a:ext>
            </a:extLst>
          </p:cNvPr>
          <p:cNvSpPr txBox="1"/>
          <p:nvPr/>
        </p:nvSpPr>
        <p:spPr>
          <a:xfrm>
            <a:off x="3075639" y="4081974"/>
            <a:ext cx="6116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коллективы Тарасовского района стали лауреаты международных</a:t>
            </a:r>
          </a:p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всероссийских конкурсов и фестивалей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8" y="1647627"/>
            <a:ext cx="2985744" cy="2239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4" y="4357028"/>
            <a:ext cx="3016016" cy="2130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1822" y="1626526"/>
            <a:ext cx="2992134" cy="232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6363" y="4323636"/>
            <a:ext cx="3039634" cy="2220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614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8EF858-673E-4471-9679-6F550A910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844" y="343948"/>
            <a:ext cx="9737477" cy="10570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ПОЛИТИКА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B9A2C62C-4B29-4AC3-B8F9-437D58E4C6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1631009"/>
              </p:ext>
            </p:extLst>
          </p:nvPr>
        </p:nvGraphicFramePr>
        <p:xfrm>
          <a:off x="218114" y="1610687"/>
          <a:ext cx="11400637" cy="517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4716FB-B5AC-4411-908C-2FF6882EC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4076" y="73809"/>
            <a:ext cx="609653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6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9BB93-B466-4F51-AF05-662F35FA8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151003"/>
            <a:ext cx="11031539" cy="1098958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A1DD02-586A-4770-B902-DCC6D67A5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789" y="84328"/>
            <a:ext cx="609653" cy="7925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026689-4F8C-4DAB-A507-1548AFEBA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94"/>
          <a:stretch/>
        </p:blipFill>
        <p:spPr>
          <a:xfrm>
            <a:off x="-495300" y="1584629"/>
            <a:ext cx="12496800" cy="541764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1191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540" y="0"/>
            <a:ext cx="10529095" cy="1199626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ФИЗКУЛЬТУРА И СПОРТ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AE73EB-C022-4FCB-B1E4-69B7125D8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5665" y="97696"/>
            <a:ext cx="610986" cy="7938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573520-D13E-4ACA-B6B4-788CBD5709C8}"/>
              </a:ext>
            </a:extLst>
          </p:cNvPr>
          <p:cNvSpPr txBox="1"/>
          <p:nvPr/>
        </p:nvSpPr>
        <p:spPr>
          <a:xfrm>
            <a:off x="569540" y="2306705"/>
            <a:ext cx="405961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9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Тарасовские спортсмены – призеры областных соревнований             по футболу, волейболу, настольному теннису, армреслингу и ГТО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050" y="1550906"/>
            <a:ext cx="3507846" cy="250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503" y="1616708"/>
            <a:ext cx="3507847" cy="2410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9346" t="-555" r="3826" b="13727"/>
          <a:stretch/>
        </p:blipFill>
        <p:spPr>
          <a:xfrm>
            <a:off x="4936596" y="4067323"/>
            <a:ext cx="3543300" cy="2588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2287" y="4111979"/>
            <a:ext cx="3462063" cy="252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53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A3D038-1B4C-469C-B4A8-D1559D5FD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37" y="75502"/>
            <a:ext cx="10662407" cy="1166069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ЖИЛЬЕМ МОЛОДЫХ СЕМЕЙ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39C622-83FA-4183-8021-4CEA78661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0186" y="75502"/>
            <a:ext cx="609653" cy="7925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D78C11-0589-4B37-BD07-453DC5C22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22"/>
          <a:stretch/>
        </p:blipFill>
        <p:spPr>
          <a:xfrm>
            <a:off x="873665" y="1181100"/>
            <a:ext cx="10287000" cy="584835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5609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540" y="0"/>
            <a:ext cx="10660435" cy="1199626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ЖИЛЬЕМ МОЛОДЫХ СЕМЕЙ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AE73EB-C022-4FCB-B1E4-69B7125D8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5665" y="97696"/>
            <a:ext cx="610986" cy="7938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573520-D13E-4ACA-B6B4-788CBD5709C8}"/>
              </a:ext>
            </a:extLst>
          </p:cNvPr>
          <p:cNvSpPr txBox="1"/>
          <p:nvPr/>
        </p:nvSpPr>
        <p:spPr>
          <a:xfrm>
            <a:off x="569540" y="1902021"/>
            <a:ext cx="4072269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9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одной молодой семье выдано Свидетельство о праве на получение социальной выплаты для приобретения жилья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390" y="1503137"/>
            <a:ext cx="4072269" cy="553564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573520-D13E-4ACA-B6B4-788CBD5709C8}"/>
              </a:ext>
            </a:extLst>
          </p:cNvPr>
          <p:cNvSpPr txBox="1"/>
          <p:nvPr/>
        </p:nvSpPr>
        <p:spPr>
          <a:xfrm>
            <a:off x="569540" y="5559071"/>
            <a:ext cx="4916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Освоено 1,3 млн рублей</a:t>
            </a:r>
          </a:p>
        </p:txBody>
      </p:sp>
    </p:spTree>
    <p:extLst>
      <p:ext uri="{BB962C8B-B14F-4D97-AF65-F5344CB8AC3E}">
        <p14:creationId xmlns:p14="http://schemas.microsoft.com/office/powerpoint/2010/main" val="351618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B78CB-F412-4D96-9001-4E0F61FE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38" y="0"/>
            <a:ext cx="10729519" cy="1367406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ЖИЛЬЕМ ДЕТЕЙ-СИРОТ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5899CC-7CA4-4BFC-98AA-370E4E850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335" y="86162"/>
            <a:ext cx="609653" cy="7925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854444-DC66-4B8F-9891-595D92CB6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722"/>
          <a:stretch/>
        </p:blipFill>
        <p:spPr>
          <a:xfrm>
            <a:off x="1022757" y="1123313"/>
            <a:ext cx="10007193" cy="602284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9140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540" y="0"/>
            <a:ext cx="10660435" cy="1199626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ЖИЛЬЕМ ДЕТЕЙ-СИРОТ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AE73EB-C022-4FCB-B1E4-69B7125D8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5665" y="97696"/>
            <a:ext cx="610986" cy="7938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573520-D13E-4ACA-B6B4-788CBD5709C8}"/>
              </a:ext>
            </a:extLst>
          </p:cNvPr>
          <p:cNvSpPr txBox="1"/>
          <p:nvPr/>
        </p:nvSpPr>
        <p:spPr>
          <a:xfrm>
            <a:off x="173000" y="2790196"/>
            <a:ext cx="407226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9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семь детей-сирот обеспечены собственным жильем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573520-D13E-4ACA-B6B4-788CBD5709C8}"/>
              </a:ext>
            </a:extLst>
          </p:cNvPr>
          <p:cNvSpPr txBox="1"/>
          <p:nvPr/>
        </p:nvSpPr>
        <p:spPr>
          <a:xfrm>
            <a:off x="173000" y="5796090"/>
            <a:ext cx="461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Освоено 15,9 млн рублей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460" y="2090457"/>
            <a:ext cx="3799421" cy="3967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474" y="2090259"/>
            <a:ext cx="3799852" cy="396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65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0D7EFE-96BC-4119-950E-43A0E025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66950" y="1362512"/>
            <a:ext cx="7160179" cy="54954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" y="67112"/>
            <a:ext cx="11894192" cy="1723588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ГЛАВЫ АДМИНИСТРАЦИИ ТАРАСОВСКОГО РАЙОНА</a:t>
            </a:r>
            <a:b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БАДАЕВА ГРИГОРИЯ ВАСИЛЬЕВИЧА 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36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2F8F0-1082-48BF-BB77-85EF5E766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5" y="67113"/>
            <a:ext cx="11621025" cy="9311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ПОЛИТИКА</a:t>
            </a:r>
            <a:r>
              <a:rPr lang="ru-RU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1"/>
              </a:solidFill>
              <a:effectLst>
                <a:outerShdw blurRad="50800" dist="50800" dir="5400000" algn="ctr" rotWithShape="0">
                  <a:schemeClr val="tx2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7" name="Объект 5">
            <a:extLst>
              <a:ext uri="{FF2B5EF4-FFF2-40B4-BE49-F238E27FC236}">
                <a16:creationId xmlns:a16="http://schemas.microsoft.com/office/drawing/2014/main" id="{9AF5BD77-7113-4FB2-9503-173CC7BB91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6300216"/>
              </p:ext>
            </p:extLst>
          </p:nvPr>
        </p:nvGraphicFramePr>
        <p:xfrm>
          <a:off x="142876" y="1571626"/>
          <a:ext cx="11970853" cy="5168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94F6D2-7B6B-4EAD-9AC3-2931F71D8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4076" y="67113"/>
            <a:ext cx="609653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2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2954D-ECC8-4FE9-A3DF-8BA24F534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50" y="92280"/>
            <a:ext cx="11391549" cy="115768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ПОЛИТИКА</a:t>
            </a:r>
            <a:endParaRPr lang="ru-RU" dirty="0">
              <a:solidFill>
                <a:schemeClr val="bg1"/>
              </a:solidFill>
              <a:effectLst>
                <a:outerShdw blurRad="50800" dist="50800" dir="5400000" algn="ctr" rotWithShape="0">
                  <a:schemeClr val="tx2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7" name="Объект 5">
            <a:extLst>
              <a:ext uri="{FF2B5EF4-FFF2-40B4-BE49-F238E27FC236}">
                <a16:creationId xmlns:a16="http://schemas.microsoft.com/office/drawing/2014/main" id="{F0552E67-41FE-485E-9C2B-C7E11BD684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034891"/>
              </p:ext>
            </p:extLst>
          </p:nvPr>
        </p:nvGraphicFramePr>
        <p:xfrm>
          <a:off x="0" y="1533845"/>
          <a:ext cx="12192000" cy="5324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E578DE-35BC-47AB-B778-C363FDD6C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7722" y="92280"/>
            <a:ext cx="609653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98680E-34D7-48C3-AE33-953F31B1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117446"/>
            <a:ext cx="10162753" cy="11241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Демографическая ситуация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3C17B8-83C0-4F2C-9E9E-7563D664C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789" y="117446"/>
            <a:ext cx="609653" cy="7925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29F17D-E3E9-4B72-853B-7B0A0ED52E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699"/>
          <a:stretch/>
        </p:blipFill>
        <p:spPr>
          <a:xfrm>
            <a:off x="1078175" y="1530464"/>
            <a:ext cx="10017457" cy="534697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3003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99" y="159746"/>
            <a:ext cx="10851935" cy="1056658"/>
          </a:xfrm>
        </p:spPr>
        <p:txBody>
          <a:bodyPr rtlCol="0"/>
          <a:lstStyle/>
          <a:p>
            <a:pPr algn="ctr" rtl="0"/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Демографическая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</a:t>
            </a:r>
          </a:p>
        </p:txBody>
      </p:sp>
      <p:graphicFrame>
        <p:nvGraphicFramePr>
          <p:cNvPr id="6" name="Объект 5" descr="Гистограмма с группировкой&#10;3-рядная и смешанная диаграмма для 4 категорий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5216683"/>
              </p:ext>
            </p:extLst>
          </p:nvPr>
        </p:nvGraphicFramePr>
        <p:xfrm>
          <a:off x="0" y="1528549"/>
          <a:ext cx="12192000" cy="5329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ED9D37-BA27-4AC9-87E6-F7AF8D223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2315" y="259621"/>
            <a:ext cx="610986" cy="79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F1D97-BE04-4251-83DB-CB329422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125837"/>
            <a:ext cx="9953029" cy="10737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Занятость населения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65EC5E-9952-4DE9-BF9A-0F0DCCBB6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789" y="125837"/>
            <a:ext cx="609653" cy="7925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8393B9-B5E5-42E6-AD48-858BDE9D7F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13" b="17478"/>
          <a:stretch/>
        </p:blipFill>
        <p:spPr>
          <a:xfrm>
            <a:off x="-1642" y="1523999"/>
            <a:ext cx="12193642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1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Капля">
  <a:themeElements>
    <a:clrScheme name="Другая 1">
      <a:dk1>
        <a:srgbClr val="AABED7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2293</TotalTime>
  <Words>609</Words>
  <Application>Microsoft Office PowerPoint</Application>
  <PresentationFormat>Широкоэкранный</PresentationFormat>
  <Paragraphs>189</Paragraphs>
  <Slides>46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5" baseType="lpstr">
      <vt:lpstr>Arial</vt:lpstr>
      <vt:lpstr>Book Antiqua</vt:lpstr>
      <vt:lpstr>Calibri</vt:lpstr>
      <vt:lpstr>Georgia</vt:lpstr>
      <vt:lpstr>Times New Roman</vt:lpstr>
      <vt:lpstr>Tw Cen MT</vt:lpstr>
      <vt:lpstr>Wingdings</vt:lpstr>
      <vt:lpstr>Wingdings 3</vt:lpstr>
      <vt:lpstr>Капля</vt:lpstr>
      <vt:lpstr>ДОКЛАД ГЛАВЫ АДМИНИСТРАЦИИ ТАРАСОВСКОГО РАЙОНА БАДАЕВА ГРИГОРИЯ ВАСИЛЬЕВИЧА</vt:lpstr>
      <vt:lpstr>БЮДЖЕТ ТАРАСОВСКОГО РАЙОНА</vt:lpstr>
      <vt:lpstr>Презентация PowerPoint</vt:lpstr>
      <vt:lpstr>БЮДЖЕТНАЯ ПОЛИТИКА </vt:lpstr>
      <vt:lpstr> БЮДЖЕТНАЯ ПОЛИТИКА </vt:lpstr>
      <vt:lpstr>БЮДЖЕТНАЯ ПОЛИТИКА</vt:lpstr>
      <vt:lpstr>Демографическая ситуация</vt:lpstr>
      <vt:lpstr>Демографическая ситуация</vt:lpstr>
      <vt:lpstr>Занятость населения </vt:lpstr>
      <vt:lpstr>Ситуация на рынке труда</vt:lpstr>
      <vt:lpstr>заработная плата</vt:lpstr>
      <vt:lpstr>Рост заработной платы</vt:lpstr>
      <vt:lpstr> Сельское хозяйство </vt:lpstr>
      <vt:lpstr>Презентация PowerPoint</vt:lpstr>
      <vt:lpstr>Презентация PowerPoint</vt:lpstr>
      <vt:lpstr>Презентация PowerPoint</vt:lpstr>
      <vt:lpstr>Объем инвестиций в основной капитал на предприятиях агропромышленного комплекса</vt:lpstr>
      <vt:lpstr>Презентация PowerPoint</vt:lpstr>
      <vt:lpstr>ЖКХ Тарасовского района </vt:lpstr>
      <vt:lpstr>ЖКХ Тарасовского района </vt:lpstr>
      <vt:lpstr>Система обращения с Твердыми коммунальными отходами </vt:lpstr>
      <vt:lpstr>Система обращения с Твердыми коммунальными отходами </vt:lpstr>
      <vt:lpstr>Газификация</vt:lpstr>
      <vt:lpstr>Презентация PowerPoint</vt:lpstr>
      <vt:lpstr>ОРГАНИЗАЦИЯ УЛИЧНОГО ОСВЕЩЕНИЯ </vt:lpstr>
      <vt:lpstr>ОРГАНИЗАЦИЯ УЛИЧНОГО ОСВЕЩЕНИЯ </vt:lpstr>
      <vt:lpstr>Инвестиционные проекты</vt:lpstr>
      <vt:lpstr>Инвестиционные проекты</vt:lpstr>
      <vt:lpstr>Здравоохранение </vt:lpstr>
      <vt:lpstr>Здравоохранение</vt:lpstr>
      <vt:lpstr>Создание условий для медработников</vt:lpstr>
      <vt:lpstr>ОБРАЗОВАНИЕ </vt:lpstr>
      <vt:lpstr>ОБРАЗОВАНИЕ </vt:lpstr>
      <vt:lpstr>Дорожное хозяйство</vt:lpstr>
      <vt:lpstr>Дорожное хозяйство</vt:lpstr>
      <vt:lpstr>Формирование комфортной  городской среды</vt:lpstr>
      <vt:lpstr>Формирование комфортной  городской среды</vt:lpstr>
      <vt:lpstr>КУЛЬТУРА</vt:lpstr>
      <vt:lpstr>культура</vt:lpstr>
      <vt:lpstr>физическая культура и спорт</vt:lpstr>
      <vt:lpstr>ФИЗКУЛЬТУРА И СПОРТ </vt:lpstr>
      <vt:lpstr>ОБЕСПЕЧЕНИЕ ЖИЛЬЕМ МОЛОДЫХ СЕМЕЙ</vt:lpstr>
      <vt:lpstr>ОБЕСПЕЧЕНИЕ ЖИЛЬЕМ МОЛОДЫХ СЕМЕЙ</vt:lpstr>
      <vt:lpstr>ОБЕСПЕЧЕНИЕ ЖИЛЬЕМ ДЕТЕЙ-СИРОТ</vt:lpstr>
      <vt:lpstr>ОБЕСПЕЧЕНИЕ ЖИЛЬЕМ ДЕТЕЙ-СИРОТ</vt:lpstr>
      <vt:lpstr>ДОКЛАД ГЛАВЫ АДМИНИСТРАЦИИ ТАРАСОВСКОГО РАЙОНА БАДАЕВА ГРИГОРИЯ ВАСИЛЬЕВИЧА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 с рисунком</dc:title>
  <dc:creator>Владлен Абарин</dc:creator>
  <cp:lastModifiedBy>к2</cp:lastModifiedBy>
  <cp:revision>253</cp:revision>
  <cp:lastPrinted>2022-11-10T12:09:48Z</cp:lastPrinted>
  <dcterms:created xsi:type="dcterms:W3CDTF">2019-02-07T12:33:08Z</dcterms:created>
  <dcterms:modified xsi:type="dcterms:W3CDTF">2023-11-22T07:22:58Z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