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notesMasterIdLst>
    <p:notesMasterId r:id="rId17"/>
  </p:notesMasterIdLst>
  <p:handoutMasterIdLst>
    <p:handoutMasterId r:id="rId18"/>
  </p:handoutMasterIdLst>
  <p:sldIdLst>
    <p:sldId id="305" r:id="rId2"/>
    <p:sldId id="288" r:id="rId3"/>
    <p:sldId id="325" r:id="rId4"/>
    <p:sldId id="310" r:id="rId5"/>
    <p:sldId id="294" r:id="rId6"/>
    <p:sldId id="320" r:id="rId7"/>
    <p:sldId id="322" r:id="rId8"/>
    <p:sldId id="312" r:id="rId9"/>
    <p:sldId id="295" r:id="rId10"/>
    <p:sldId id="323" r:id="rId11"/>
    <p:sldId id="328" r:id="rId12"/>
    <p:sldId id="329" r:id="rId13"/>
    <p:sldId id="331" r:id="rId14"/>
    <p:sldId id="326" r:id="rId15"/>
    <p:sldId id="317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33CCFF"/>
    <a:srgbClr val="0099CC"/>
    <a:srgbClr val="CCECFF"/>
    <a:srgbClr val="66CCFF"/>
    <a:srgbClr val="A8186E"/>
    <a:srgbClr val="C02000"/>
    <a:srgbClr val="0303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3" autoAdjust="0"/>
    <p:restoredTop sz="94624" autoAdjust="0"/>
  </p:normalViewPr>
  <p:slideViewPr>
    <p:cSldViewPr snapToGrid="0">
      <p:cViewPr>
        <p:scale>
          <a:sx n="80" d="100"/>
          <a:sy n="80" d="100"/>
        </p:scale>
        <p:origin x="-186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4432138979370249"/>
          <c:y val="5.8969315582540115E-2"/>
          <c:w val="0.55076366268549481"/>
          <c:h val="0.5928113503884341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Финансовая помощь из бюджетов других уровней, всего - 8 722,0 тыс. рублей</c:v>
                </c:pt>
              </c:strCache>
            </c:strRef>
          </c:tx>
          <c:spPr>
            <a:solidFill>
              <a:schemeClr val="accent1"/>
            </a:solidFill>
            <a:ln w="31574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cat>
            <c:strRef>
              <c:f>Sheet1!$B$1:$C$1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.00">
                  <c:v>8722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 - 24 793,4 тыс. рублей</c:v>
                </c:pt>
              </c:strCache>
            </c:strRef>
          </c:tx>
          <c:spPr>
            <a:solidFill>
              <a:schemeClr val="accent2"/>
            </a:solidFill>
            <a:ln w="31574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cat>
            <c:strRef>
              <c:f>Sheet1!$B$1:$C$1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.00">
                  <c:v>24793.4</c:v>
                </c:pt>
              </c:numCache>
            </c:numRef>
          </c:val>
        </c:ser>
        <c:gapWidth val="75"/>
        <c:shape val="cylinder"/>
        <c:axId val="156902144"/>
        <c:axId val="157593984"/>
        <c:axId val="0"/>
      </c:bar3DChart>
      <c:catAx>
        <c:axId val="15690214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57593984"/>
        <c:crosses val="autoZero"/>
        <c:auto val="1"/>
        <c:lblAlgn val="ctr"/>
        <c:lblOffset val="100"/>
        <c:tickLblSkip val="1"/>
        <c:tickMarkSkip val="1"/>
      </c:catAx>
      <c:valAx>
        <c:axId val="157593984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 rot="0" vert="horz"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56902144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6743325505364468"/>
          <c:w val="0.98354972549828645"/>
          <c:h val="0.16816190081503013"/>
        </c:manualLayout>
      </c:layout>
      <c:txPr>
        <a:bodyPr/>
        <a:lstStyle/>
        <a:p>
          <a:pPr>
            <a:defRPr b="1" i="1">
              <a:latin typeface="Cambria Math" pitchFamily="18" charset="0"/>
              <a:ea typeface="Cambria Math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88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2971536072827206"/>
          <c:y val="2.0204508554553103E-3"/>
          <c:w val="0.78212658584512029"/>
          <c:h val="0.572721606316165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"/>
          </c:dPt>
          <c:dPt>
            <c:idx val="1"/>
            <c:explosion val="18"/>
          </c:dPt>
          <c:dPt>
            <c:idx val="2"/>
            <c:explosion val="3"/>
          </c:dPt>
          <c:dPt>
            <c:idx val="3"/>
            <c:explosion val="3"/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 - 7 218,2 тыс. рублей</c:v>
                </c:pt>
                <c:pt idx="1">
                  <c:v>Единый сельскохозяйственный налог - 6 108,9 тыс. рублей</c:v>
                </c:pt>
                <c:pt idx="2">
                  <c:v>Налог на имущество физических лиц -1 987,5 тыс. рублей.</c:v>
                </c:pt>
                <c:pt idx="3">
                  <c:v>Земельный налог -9 180,5 тыс. рублей</c:v>
                </c:pt>
                <c:pt idx="4">
                  <c:v>Неналоговые доходы -264,1 тыс. рублей</c:v>
                </c:pt>
                <c:pt idx="5">
                  <c:v>Штрафы, санкции, возмещение ущерба -34,1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29.1</c:v>
                </c:pt>
                <c:pt idx="1">
                  <c:v>24.6</c:v>
                </c:pt>
                <c:pt idx="2">
                  <c:v>8</c:v>
                </c:pt>
                <c:pt idx="3">
                  <c:v>37</c:v>
                </c:pt>
                <c:pt idx="4">
                  <c:v>1.1000000000000001</c:v>
                </c:pt>
                <c:pt idx="5">
                  <c:v>0.1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"/>
          <c:y val="0.58372045868537203"/>
          <c:w val="0.96940448181321859"/>
          <c:h val="0.402281349582133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099063820231031E-2"/>
          <c:y val="7.0285333676393544E-2"/>
          <c:w val="0.68262607037068102"/>
          <c:h val="0.9297146625104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30"/>
          <c:dPt>
            <c:idx val="2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2142580038457759"/>
                  <c:y val="9.3287093128245527E-2"/>
                </c:manualLayout>
              </c:layout>
              <c:tx>
                <c:rich>
                  <a:bodyPr/>
                  <a:lstStyle/>
                  <a:p>
                    <a:r>
                      <a:rPr lang="ru-RU" sz="1595" b="1" i="1" dirty="0" smtClean="0"/>
                      <a:t>20,1%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-0.11653206450797929"/>
                  <c:y val="4.3561830619408383E-3"/>
                </c:manualLayout>
              </c:layout>
              <c:tx>
                <c:rich>
                  <a:bodyPr/>
                  <a:lstStyle/>
                  <a:p>
                    <a:r>
                      <a:rPr lang="ru-RU" sz="1595" b="1" i="1" dirty="0" smtClean="0"/>
                      <a:t>7,0%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</c:dLbl>
            <c:dLbl>
              <c:idx val="2"/>
              <c:layout>
                <c:manualLayout>
                  <c:x val="0.21646362653866141"/>
                  <c:y val="-0.23131096640966478"/>
                </c:manualLayout>
              </c:layout>
              <c:tx>
                <c:rich>
                  <a:bodyPr/>
                  <a:lstStyle/>
                  <a:p>
                    <a:r>
                      <a:rPr lang="ru-RU" sz="1595" b="1" i="1" dirty="0" smtClean="0"/>
                      <a:t>70,6%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595" b="1" i="1" dirty="0" smtClean="0"/>
                      <a:t>2,3%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595" b="1" i="1">
                    <a:latin typeface="Wide Lati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3803.7</c:v>
                </c:pt>
                <c:pt idx="1">
                  <c:v>462.5</c:v>
                </c:pt>
                <c:pt idx="2">
                  <c:v>4455.8</c:v>
                </c:pt>
              </c:numCache>
            </c:numRef>
          </c:val>
        </c:ser>
        <c:dLbls>
          <c:showPercent val="1"/>
        </c:dLbls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70783151025040936"/>
          <c:y val="0.50365127792900721"/>
          <c:w val="0.2807603319855288"/>
          <c:h val="0.44745845284420682"/>
        </c:manualLayout>
      </c:layout>
      <c:txPr>
        <a:bodyPr/>
        <a:lstStyle/>
        <a:p>
          <a:pPr defTabSz="720000">
            <a:defRPr b="1" i="1"/>
          </a:pPr>
          <a:endParaRPr lang="ru-RU"/>
        </a:p>
      </c:txPr>
    </c:legend>
    <c:plotVisOnly val="1"/>
    <c:dispBlanksAs val="zero"/>
  </c:chart>
  <c:txPr>
    <a:bodyPr/>
    <a:lstStyle/>
    <a:p>
      <a:pPr>
        <a:defRPr sz="178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 -комунальное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0.33400000000000024</c:v>
                </c:pt>
                <c:pt idx="1">
                  <c:v>1.4E-2</c:v>
                </c:pt>
                <c:pt idx="2">
                  <c:v>4.0000000000000027E-3</c:v>
                </c:pt>
                <c:pt idx="3">
                  <c:v>9.1000000000000025E-2</c:v>
                </c:pt>
                <c:pt idx="4">
                  <c:v>0.41900000000000015</c:v>
                </c:pt>
                <c:pt idx="5">
                  <c:v>1.0000000000000007E-3</c:v>
                </c:pt>
                <c:pt idx="6">
                  <c:v>0.13400000000000001</c:v>
                </c:pt>
                <c:pt idx="7">
                  <c:v>2.0000000000000013E-3</c:v>
                </c:pt>
                <c:pt idx="8">
                  <c:v>2.0000000000000015E-4</c:v>
                </c:pt>
              </c:numCache>
            </c:numRef>
          </c:val>
        </c:ser>
        <c:axId val="163562624"/>
        <c:axId val="163564160"/>
      </c:barChart>
      <c:catAx>
        <c:axId val="163562624"/>
        <c:scaling>
          <c:orientation val="minMax"/>
        </c:scaling>
        <c:axPos val="b"/>
        <c:tickLblPos val="nextTo"/>
        <c:crossAx val="163564160"/>
        <c:crosses val="autoZero"/>
        <c:auto val="1"/>
        <c:lblAlgn val="ctr"/>
        <c:lblOffset val="100"/>
      </c:catAx>
      <c:valAx>
        <c:axId val="163564160"/>
        <c:scaling>
          <c:orientation val="minMax"/>
        </c:scaling>
        <c:delete val="1"/>
        <c:axPos val="l"/>
        <c:numFmt formatCode="0.00%" sourceLinked="1"/>
        <c:tickLblPos val="none"/>
        <c:crossAx val="163562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hPercent val="81"/>
      <c:depthPercent val="100"/>
      <c:rAngAx val="1"/>
    </c:view3D>
    <c:floor>
      <c:spPr>
        <a:effectLst>
          <a:outerShdw blurRad="50800" dist="50800" dir="5400000" algn="ctr" rotWithShape="0">
            <a:schemeClr val="bg1"/>
          </a:outerShdw>
        </a:effectLst>
      </c:spPr>
    </c:floor>
    <c:plotArea>
      <c:layout>
        <c:manualLayout>
          <c:layoutTarget val="inner"/>
          <c:xMode val="edge"/>
          <c:yMode val="edge"/>
          <c:x val="0.21292236169161641"/>
          <c:y val="4.3932341464230119E-2"/>
          <c:w val="0.69396269910705066"/>
          <c:h val="0.6203737363469802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объем расходов бюджета - 33 031,2 тыс. рублей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/>
            <a:scene3d>
              <a:camera prst="orthographicFront"/>
              <a:lightRig rig="flat" dir="t">
                <a:rot lat="0" lon="0" rev="20040000"/>
              </a:lightRig>
            </a:scene3d>
            <a:sp3d prstMaterial="plastic">
              <a:bevelT w="25400" h="38100" prst="angle"/>
              <a:contourClr>
                <a:srgbClr val="000000"/>
              </a:contourClr>
            </a:sp3d>
          </c:spPr>
          <c:cat>
            <c:strRef>
              <c:f>Sheet1!$B$1:$C$1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.00">
                  <c:v>33031.199999999997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Муниципальные программы - 18 412,2 тыс. рублей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flat" dir="t">
                <a:rot lat="0" lon="0" rev="20040000"/>
              </a:lightRig>
            </a:scene3d>
            <a:sp3d prstMaterial="plastic">
              <a:bevelT w="25400" h="38100" prst="angle"/>
              <a:contourClr>
                <a:srgbClr val="000000"/>
              </a:contourClr>
            </a:sp3d>
          </c:spPr>
          <c:cat>
            <c:strRef>
              <c:f>Sheet1!$B$1:$C$1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.00">
                  <c:v>18412.2</c:v>
                </c:pt>
              </c:numCache>
            </c:numRef>
          </c:val>
        </c:ser>
        <c:gapWidth val="75"/>
        <c:shape val="cylinder"/>
        <c:axId val="147141376"/>
        <c:axId val="147182720"/>
        <c:axId val="0"/>
      </c:bar3DChart>
      <c:catAx>
        <c:axId val="14714137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b="1" i="1"/>
            </a:pPr>
            <a:endParaRPr lang="ru-RU"/>
          </a:p>
        </c:txPr>
        <c:crossAx val="147182720"/>
        <c:crosses val="autoZero"/>
        <c:auto val="1"/>
        <c:lblAlgn val="ctr"/>
        <c:lblOffset val="100"/>
        <c:tickLblSkip val="1"/>
        <c:tickMarkSkip val="1"/>
      </c:catAx>
      <c:valAx>
        <c:axId val="147182720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 rot="0" vert="horz"/>
          <a:lstStyle/>
          <a:p>
            <a:pPr>
              <a:defRPr b="1" i="1"/>
            </a:pPr>
            <a:endParaRPr lang="ru-RU"/>
          </a:p>
        </c:txPr>
        <c:crossAx val="147141376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7.4818476567434414E-2"/>
          <c:y val="0.76683175755447219"/>
          <c:w val="0.91231058149816757"/>
          <c:h val="0.13598220296812324"/>
        </c:manualLayout>
      </c:layout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921AD-5A8B-4F58-974F-6ECFAF4B93B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C9DCE0E-99ED-4A1C-B0A3-22A6B461CA53}">
      <dgm:prSet custT="1"/>
      <dgm:spPr/>
      <dgm:t>
        <a:bodyPr vert="vert270"/>
        <a:lstStyle/>
        <a:p>
          <a:pPr rtl="0"/>
          <a:r>
            <a:rPr lang="ru-RU" sz="1800" b="1" i="1" dirty="0" smtClean="0">
              <a:latin typeface="+mn-lt"/>
            </a:rPr>
            <a:t>Укрепление налогового потенциала</a:t>
          </a:r>
          <a:endParaRPr lang="ru-RU" sz="1800" b="1" i="1" dirty="0">
            <a:latin typeface="+mn-lt"/>
          </a:endParaRPr>
        </a:p>
      </dgm:t>
    </dgm:pt>
    <dgm:pt modelId="{B511A06B-81FF-4E16-A54F-299FFA2C6C81}" type="parTrans" cxnId="{F009DE80-7B88-45C3-998D-C9EEC553F274}">
      <dgm:prSet/>
      <dgm:spPr/>
      <dgm:t>
        <a:bodyPr/>
        <a:lstStyle/>
        <a:p>
          <a:endParaRPr lang="ru-RU"/>
        </a:p>
      </dgm:t>
    </dgm:pt>
    <dgm:pt modelId="{10A7DD41-7E80-4263-96D4-EA5D8B027620}" type="sibTrans" cxnId="{F009DE80-7B88-45C3-998D-C9EEC553F274}">
      <dgm:prSet/>
      <dgm:spPr/>
      <dgm:t>
        <a:bodyPr/>
        <a:lstStyle/>
        <a:p>
          <a:endParaRPr lang="ru-RU"/>
        </a:p>
      </dgm:t>
    </dgm:pt>
    <dgm:pt modelId="{C16D5370-16AC-4BB9-94DD-06444CFC01DA}" type="pres">
      <dgm:prSet presAssocID="{39E921AD-5A8B-4F58-974F-6ECFAF4B93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20D9A-21B6-4F01-B9D4-75DBBEF56812}" type="pres">
      <dgm:prSet presAssocID="{8C9DCE0E-99ED-4A1C-B0A3-22A6B461CA53}" presName="composite" presStyleCnt="0"/>
      <dgm:spPr/>
      <dgm:t>
        <a:bodyPr/>
        <a:lstStyle/>
        <a:p>
          <a:endParaRPr lang="ru-RU"/>
        </a:p>
      </dgm:t>
    </dgm:pt>
    <dgm:pt modelId="{A6A9C847-3CFA-49B8-AAE8-67B1F41F3297}" type="pres">
      <dgm:prSet presAssocID="{8C9DCE0E-99ED-4A1C-B0A3-22A6B461CA53}" presName="imgShp" presStyleLbl="fgImgPlace1" presStyleIdx="0" presStyleCnt="1" custScaleX="148926" custScaleY="128157" custLinFactNeighborX="17833" custLinFactNeighborY="-3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C4D72-8726-43A0-B72F-9362CC43820B}" type="pres">
      <dgm:prSet presAssocID="{8C9DCE0E-99ED-4A1C-B0A3-22A6B461CA53}" presName="txShp" presStyleLbl="node1" presStyleIdx="0" presStyleCnt="1" custScaleX="114822" custScaleY="475961" custLinFactNeighborX="16270" custLinFactNeighborY="-3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9DE80-7B88-45C3-998D-C9EEC553F274}" srcId="{39E921AD-5A8B-4F58-974F-6ECFAF4B93B0}" destId="{8C9DCE0E-99ED-4A1C-B0A3-22A6B461CA53}" srcOrd="0" destOrd="0" parTransId="{B511A06B-81FF-4E16-A54F-299FFA2C6C81}" sibTransId="{10A7DD41-7E80-4263-96D4-EA5D8B027620}"/>
    <dgm:cxn modelId="{8FA0AAD3-6719-4595-9789-A138A6B2D000}" type="presOf" srcId="{39E921AD-5A8B-4F58-974F-6ECFAF4B93B0}" destId="{C16D5370-16AC-4BB9-94DD-06444CFC01DA}" srcOrd="0" destOrd="0" presId="urn:microsoft.com/office/officeart/2005/8/layout/vList3"/>
    <dgm:cxn modelId="{6D13BEA9-7A1F-4FB4-B7B3-1CFE4E67D709}" type="presOf" srcId="{8C9DCE0E-99ED-4A1C-B0A3-22A6B461CA53}" destId="{69DC4D72-8726-43A0-B72F-9362CC43820B}" srcOrd="0" destOrd="0" presId="urn:microsoft.com/office/officeart/2005/8/layout/vList3"/>
    <dgm:cxn modelId="{DE0590F5-BF47-46F5-8EEF-2322EC21BFF6}" type="presParOf" srcId="{C16D5370-16AC-4BB9-94DD-06444CFC01DA}" destId="{39A20D9A-21B6-4F01-B9D4-75DBBEF56812}" srcOrd="0" destOrd="0" presId="urn:microsoft.com/office/officeart/2005/8/layout/vList3"/>
    <dgm:cxn modelId="{5F07940D-59D0-4F54-88DF-FAF37618F937}" type="presParOf" srcId="{39A20D9A-21B6-4F01-B9D4-75DBBEF56812}" destId="{A6A9C847-3CFA-49B8-AAE8-67B1F41F3297}" srcOrd="0" destOrd="0" presId="urn:microsoft.com/office/officeart/2005/8/layout/vList3"/>
    <dgm:cxn modelId="{6E55F019-680F-4B3E-8725-242CF4DBC81B}" type="presParOf" srcId="{39A20D9A-21B6-4F01-B9D4-75DBBEF56812}" destId="{69DC4D72-8726-43A0-B72F-9362CC4382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Жилищно-коммунальное хозяйство 13 847,1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экономика  3 016,7</a:t>
          </a:r>
          <a:endParaRPr lang="ru-RU" sz="1600" b="1" i="1" dirty="0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 custScaleX="121063" custScaleY="114002" custLinFactNeighborX="1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 custScaleY="109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 custScaleX="127958" custScaleY="1180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 custScaleY="11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83B93-278E-489E-875F-A50E890BD10F}" type="presOf" srcId="{655E1DA0-E06C-48C8-BBD9-5AE4D3AB6CC4}" destId="{C6B5925D-F701-40B3-B0F0-4A82EF8120C5}" srcOrd="0" destOrd="0" presId="urn:microsoft.com/office/officeart/2005/8/layout/vList3"/>
    <dgm:cxn modelId="{ACD53FC8-549A-4FEE-A161-909545DC3242}" type="presOf" srcId="{9F9F7B67-7F7E-4E64-9EDB-0CB5FBCF95BD}" destId="{DB63C24B-C414-42A5-8395-7E1E39C6BE32}" srcOrd="0" destOrd="0" presId="urn:microsoft.com/office/officeart/2005/8/layout/vList3"/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FBF8F17B-8A82-42B1-9A13-ABBDC6E63410}" type="presOf" srcId="{D483ED0F-D1FF-459A-9360-BFE5B6B34886}" destId="{BE72C609-3D17-48F1-8814-1EDA06894A7A}" srcOrd="0" destOrd="0" presId="urn:microsoft.com/office/officeart/2005/8/layout/vList3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D847A3DA-9D7C-4B66-BCC5-3F655CB846A3}" type="presParOf" srcId="{BE72C609-3D17-48F1-8814-1EDA06894A7A}" destId="{1FCC8598-9273-418E-BA7C-88E6243F6A7C}" srcOrd="0" destOrd="0" presId="urn:microsoft.com/office/officeart/2005/8/layout/vList3"/>
    <dgm:cxn modelId="{00CC4528-8CB4-49B7-9E91-D847D7A612C6}" type="presParOf" srcId="{1FCC8598-9273-418E-BA7C-88E6243F6A7C}" destId="{5BC17799-B7AE-4066-B4F0-7211164624CD}" srcOrd="0" destOrd="0" presId="urn:microsoft.com/office/officeart/2005/8/layout/vList3"/>
    <dgm:cxn modelId="{556E7AAD-7561-4C02-818A-9EA66A7CD4C4}" type="presParOf" srcId="{1FCC8598-9273-418E-BA7C-88E6243F6A7C}" destId="{C6B5925D-F701-40B3-B0F0-4A82EF8120C5}" srcOrd="1" destOrd="0" presId="urn:microsoft.com/office/officeart/2005/8/layout/vList3"/>
    <dgm:cxn modelId="{34A42EB5-5CB1-4132-928B-8BF3243A3FB3}" type="presParOf" srcId="{BE72C609-3D17-48F1-8814-1EDA06894A7A}" destId="{6D0F68AA-CF78-45F9-A008-6FF5C3BE101E}" srcOrd="1" destOrd="0" presId="urn:microsoft.com/office/officeart/2005/8/layout/vList3"/>
    <dgm:cxn modelId="{10CEEA7B-E2EA-497A-A85C-413A1A8F80BF}" type="presParOf" srcId="{BE72C609-3D17-48F1-8814-1EDA06894A7A}" destId="{69C8F22E-D044-4639-B25C-E3DCCF2EB712}" srcOrd="2" destOrd="0" presId="urn:microsoft.com/office/officeart/2005/8/layout/vList3"/>
    <dgm:cxn modelId="{7CA769C1-D855-469B-9930-36E309BC3D39}" type="presParOf" srcId="{69C8F22E-D044-4639-B25C-E3DCCF2EB712}" destId="{2DBBA007-3D27-49E5-B186-9700B2C17193}" srcOrd="0" destOrd="0" presId="urn:microsoft.com/office/officeart/2005/8/layout/vList3"/>
    <dgm:cxn modelId="{290816E1-E005-4EAC-BC8E-F0FFC2860EFC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Образование  27,8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1" custLinFactNeighborX="122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1" custLinFactNeighborX="-334" custLinFactNeighborY="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6FFB46EB-C164-42F5-A9F0-C247B093486B}" type="presOf" srcId="{655E1DA0-E06C-48C8-BBD9-5AE4D3AB6CC4}" destId="{C6B5925D-F701-40B3-B0F0-4A82EF8120C5}" srcOrd="0" destOrd="0" presId="urn:microsoft.com/office/officeart/2005/8/layout/vList3"/>
    <dgm:cxn modelId="{B6C9BDA1-2D19-4D4B-8918-F7CC22A4D597}" type="presOf" srcId="{D483ED0F-D1FF-459A-9360-BFE5B6B34886}" destId="{BE72C609-3D17-48F1-8814-1EDA06894A7A}" srcOrd="0" destOrd="0" presId="urn:microsoft.com/office/officeart/2005/8/layout/vList3"/>
    <dgm:cxn modelId="{FCA5703D-5757-49FD-86F2-0754C1FC8158}" type="presParOf" srcId="{BE72C609-3D17-48F1-8814-1EDA06894A7A}" destId="{1FCC8598-9273-418E-BA7C-88E6243F6A7C}" srcOrd="0" destOrd="0" presId="urn:microsoft.com/office/officeart/2005/8/layout/vList3"/>
    <dgm:cxn modelId="{FAF71EF0-074C-4C12-947B-1E7EBF1E1A6A}" type="presParOf" srcId="{1FCC8598-9273-418E-BA7C-88E6243F6A7C}" destId="{5BC17799-B7AE-4066-B4F0-7211164624CD}" srcOrd="0" destOrd="0" presId="urn:microsoft.com/office/officeart/2005/8/layout/vList3"/>
    <dgm:cxn modelId="{9A0F034A-0CE3-4DFE-9C7D-D325BCD93C59}" type="presParOf" srcId="{1FCC8598-9273-418E-BA7C-88E6243F6A7C}" destId="{C6B5925D-F701-40B3-B0F0-4A82EF8120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6E07A-17D3-45CF-8B43-FF3DEEBAC74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2ACD8E8-1AC5-4069-A605-C97BE940C6C0}">
      <dgm:prSet custT="1"/>
      <dgm:spPr/>
      <dgm:t>
        <a:bodyPr vert="vert270"/>
        <a:lstStyle/>
        <a:p>
          <a:pPr rtl="0"/>
          <a:r>
            <a:rPr lang="ru-RU" sz="1800" b="1" i="1" dirty="0" smtClean="0"/>
            <a:t>Повышение эффективности бюджетных расходов</a:t>
          </a:r>
          <a:endParaRPr lang="ru-RU" sz="1800" i="1" dirty="0"/>
        </a:p>
      </dgm:t>
    </dgm:pt>
    <dgm:pt modelId="{1695C846-A7CC-44CB-ADC3-AABFC1AC354D}" type="parTrans" cxnId="{765F6A7A-E640-4FEA-BFF2-B16B460300BD}">
      <dgm:prSet/>
      <dgm:spPr/>
      <dgm:t>
        <a:bodyPr/>
        <a:lstStyle/>
        <a:p>
          <a:endParaRPr lang="ru-RU"/>
        </a:p>
      </dgm:t>
    </dgm:pt>
    <dgm:pt modelId="{80DF626C-D39C-46FE-BFC8-2B38B9D1B0CA}" type="sibTrans" cxnId="{765F6A7A-E640-4FEA-BFF2-B16B460300BD}">
      <dgm:prSet/>
      <dgm:spPr/>
      <dgm:t>
        <a:bodyPr/>
        <a:lstStyle/>
        <a:p>
          <a:endParaRPr lang="ru-RU"/>
        </a:p>
      </dgm:t>
    </dgm:pt>
    <dgm:pt modelId="{7CF7FB55-45AE-4294-ABF6-0AAE3E850289}" type="pres">
      <dgm:prSet presAssocID="{0586E07A-17D3-45CF-8B43-FF3DEEBAC7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02C1D-8542-4C57-B606-94BAFCF031F2}" type="pres">
      <dgm:prSet presAssocID="{12ACD8E8-1AC5-4069-A605-C97BE940C6C0}" presName="composite" presStyleCnt="0"/>
      <dgm:spPr/>
    </dgm:pt>
    <dgm:pt modelId="{7264C73D-1485-461E-BF5D-21A32AA3E018}" type="pres">
      <dgm:prSet presAssocID="{12ACD8E8-1AC5-4069-A605-C97BE940C6C0}" presName="imgShp" presStyleLbl="fgImgPlace1" presStyleIdx="0" presStyleCnt="1" custScaleX="158529" custScaleY="146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1CC4B3-FF67-443B-B7E9-2CA252E816D2}" type="pres">
      <dgm:prSet presAssocID="{12ACD8E8-1AC5-4069-A605-C97BE940C6C0}" presName="txShp" presStyleLbl="node1" presStyleIdx="0" presStyleCnt="1" custScaleX="131762" custScaleY="511650" custLinFactNeighborX="3287" custLinFactNeighborY="6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F6A7A-E640-4FEA-BFF2-B16B460300BD}" srcId="{0586E07A-17D3-45CF-8B43-FF3DEEBAC740}" destId="{12ACD8E8-1AC5-4069-A605-C97BE940C6C0}" srcOrd="0" destOrd="0" parTransId="{1695C846-A7CC-44CB-ADC3-AABFC1AC354D}" sibTransId="{80DF626C-D39C-46FE-BFC8-2B38B9D1B0CA}"/>
    <dgm:cxn modelId="{32D06309-BCF8-4ACC-A935-85954099065D}" type="presOf" srcId="{12ACD8E8-1AC5-4069-A605-C97BE940C6C0}" destId="{481CC4B3-FF67-443B-B7E9-2CA252E816D2}" srcOrd="0" destOrd="0" presId="urn:microsoft.com/office/officeart/2005/8/layout/vList3"/>
    <dgm:cxn modelId="{7329D353-35AC-4019-9F3A-C2BB2E1B2E5C}" type="presOf" srcId="{0586E07A-17D3-45CF-8B43-FF3DEEBAC740}" destId="{7CF7FB55-45AE-4294-ABF6-0AAE3E850289}" srcOrd="0" destOrd="0" presId="urn:microsoft.com/office/officeart/2005/8/layout/vList3"/>
    <dgm:cxn modelId="{DD98B09B-1ABE-473B-AC36-656F92AE6A13}" type="presParOf" srcId="{7CF7FB55-45AE-4294-ABF6-0AAE3E850289}" destId="{0B702C1D-8542-4C57-B606-94BAFCF031F2}" srcOrd="0" destOrd="0" presId="urn:microsoft.com/office/officeart/2005/8/layout/vList3"/>
    <dgm:cxn modelId="{74E301E1-501C-494C-B7A3-14627FAB947B}" type="presParOf" srcId="{0B702C1D-8542-4C57-B606-94BAFCF031F2}" destId="{7264C73D-1485-461E-BF5D-21A32AA3E018}" srcOrd="0" destOrd="0" presId="urn:microsoft.com/office/officeart/2005/8/layout/vList3"/>
    <dgm:cxn modelId="{A68E951E-2097-40B6-ABF3-4371FC2A3CD6}" type="presParOf" srcId="{0B702C1D-8542-4C57-B606-94BAFCF031F2}" destId="{481CC4B3-FF67-443B-B7E9-2CA252E816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6F3E4-846C-4956-A463-E6A4373257B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20095F6-0984-46CE-9084-845AF229457E}">
      <dgm:prSet custT="1"/>
      <dgm:spPr/>
      <dgm:t>
        <a:bodyPr vert="vert270"/>
        <a:lstStyle/>
        <a:p>
          <a:pPr rtl="0"/>
          <a:r>
            <a:rPr lang="ru-RU" sz="1800" b="1" i="1" dirty="0" smtClean="0"/>
            <a:t>Соблюдение взвешенной долговой политики </a:t>
          </a:r>
          <a:endParaRPr lang="ru-RU" sz="1800" i="1" dirty="0"/>
        </a:p>
      </dgm:t>
    </dgm:pt>
    <dgm:pt modelId="{26941505-C42C-4ED5-909D-24ED0CC5A1D3}" type="parTrans" cxnId="{1D2D1C63-82D3-421C-BFF0-4FFE43EC5570}">
      <dgm:prSet/>
      <dgm:spPr/>
      <dgm:t>
        <a:bodyPr/>
        <a:lstStyle/>
        <a:p>
          <a:endParaRPr lang="ru-RU"/>
        </a:p>
      </dgm:t>
    </dgm:pt>
    <dgm:pt modelId="{ABF08DB2-1BDC-4023-B0EA-D39B7BD3D134}" type="sibTrans" cxnId="{1D2D1C63-82D3-421C-BFF0-4FFE43EC5570}">
      <dgm:prSet/>
      <dgm:spPr/>
      <dgm:t>
        <a:bodyPr/>
        <a:lstStyle/>
        <a:p>
          <a:endParaRPr lang="ru-RU"/>
        </a:p>
      </dgm:t>
    </dgm:pt>
    <dgm:pt modelId="{A3DD7BA8-767D-42C2-A1FE-D4C1BDC94B2E}" type="pres">
      <dgm:prSet presAssocID="{8EE6F3E4-846C-4956-A463-E6A4373257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23571-E4BA-4C5C-818E-4E4A0672ADE1}" type="pres">
      <dgm:prSet presAssocID="{920095F6-0984-46CE-9084-845AF229457E}" presName="composite" presStyleCnt="0"/>
      <dgm:spPr/>
    </dgm:pt>
    <dgm:pt modelId="{FE33BA16-297B-48DF-AF1D-F4DAE45BF63C}" type="pres">
      <dgm:prSet presAssocID="{920095F6-0984-46CE-9084-845AF229457E}" presName="imgShp" presStyleLbl="fgImgPlace1" presStyleIdx="0" presStyleCnt="1" custScaleX="165424" custScaleY="152552" custLinFactNeighborY="-33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229F10-F6AF-4786-842C-45D2A6F76C8B}" type="pres">
      <dgm:prSet presAssocID="{920095F6-0984-46CE-9084-845AF229457E}" presName="txShp" presStyleLbl="node1" presStyleIdx="0" presStyleCnt="1" custScaleX="121865" custScaleY="517028" custLinFactNeighborX="2920" custLinFactNeighborY="-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D1C63-82D3-421C-BFF0-4FFE43EC5570}" srcId="{8EE6F3E4-846C-4956-A463-E6A4373257B0}" destId="{920095F6-0984-46CE-9084-845AF229457E}" srcOrd="0" destOrd="0" parTransId="{26941505-C42C-4ED5-909D-24ED0CC5A1D3}" sibTransId="{ABF08DB2-1BDC-4023-B0EA-D39B7BD3D134}"/>
    <dgm:cxn modelId="{AE711263-EAF1-4E9B-8DB3-46FD3DDACC37}" type="presOf" srcId="{8EE6F3E4-846C-4956-A463-E6A4373257B0}" destId="{A3DD7BA8-767D-42C2-A1FE-D4C1BDC94B2E}" srcOrd="0" destOrd="0" presId="urn:microsoft.com/office/officeart/2005/8/layout/vList3"/>
    <dgm:cxn modelId="{2F1D8A3D-E5B6-4B48-BE3B-5304EB8C0C43}" type="presOf" srcId="{920095F6-0984-46CE-9084-845AF229457E}" destId="{0F229F10-F6AF-4786-842C-45D2A6F76C8B}" srcOrd="0" destOrd="0" presId="urn:microsoft.com/office/officeart/2005/8/layout/vList3"/>
    <dgm:cxn modelId="{EC953EC2-9AB6-4C15-B8ED-391D3E9BB7FF}" type="presParOf" srcId="{A3DD7BA8-767D-42C2-A1FE-D4C1BDC94B2E}" destId="{2F023571-E4BA-4C5C-818E-4E4A0672ADE1}" srcOrd="0" destOrd="0" presId="urn:microsoft.com/office/officeart/2005/8/layout/vList3"/>
    <dgm:cxn modelId="{003921F3-F64C-4BA0-A7E8-BC368F82FC3A}" type="presParOf" srcId="{2F023571-E4BA-4C5C-818E-4E4A0672ADE1}" destId="{FE33BA16-297B-48DF-AF1D-F4DAE45BF63C}" srcOrd="0" destOrd="0" presId="urn:microsoft.com/office/officeart/2005/8/layout/vList3"/>
    <dgm:cxn modelId="{E2382E15-6157-4518-B04E-04822C43A812}" type="presParOf" srcId="{2F023571-E4BA-4C5C-818E-4E4A0672ADE1}" destId="{0F229F10-F6AF-4786-842C-45D2A6F76C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669FA-B042-49DC-AD2A-5A9558EA243A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D854E7B-2024-4B76-B1AF-0FEC1E26FBB6}">
      <dgm:prSet custT="1"/>
      <dgm:spPr/>
      <dgm:t>
        <a:bodyPr vert="vert270"/>
        <a:lstStyle/>
        <a:p>
          <a:pPr rtl="0"/>
          <a:r>
            <a:rPr lang="ru-RU" sz="1800" b="1" i="1" dirty="0" smtClean="0"/>
            <a:t>Обеспечение сбалансированности местных бюджетов</a:t>
          </a:r>
          <a:endParaRPr lang="ru-RU" sz="1800" b="1" i="1" dirty="0"/>
        </a:p>
      </dgm:t>
    </dgm:pt>
    <dgm:pt modelId="{473972DE-01C4-4471-A33A-96F2F3F430F8}" type="parTrans" cxnId="{B5089F6E-25A6-46D5-9E5C-C0FA60F51ECF}">
      <dgm:prSet/>
      <dgm:spPr/>
      <dgm:t>
        <a:bodyPr/>
        <a:lstStyle/>
        <a:p>
          <a:endParaRPr lang="ru-RU"/>
        </a:p>
      </dgm:t>
    </dgm:pt>
    <dgm:pt modelId="{CBD54632-A4CE-40FA-8CF6-C5494EA2C6AA}" type="sibTrans" cxnId="{B5089F6E-25A6-46D5-9E5C-C0FA60F51ECF}">
      <dgm:prSet/>
      <dgm:spPr/>
      <dgm:t>
        <a:bodyPr/>
        <a:lstStyle/>
        <a:p>
          <a:endParaRPr lang="ru-RU"/>
        </a:p>
      </dgm:t>
    </dgm:pt>
    <dgm:pt modelId="{729D8474-8ACB-42D8-9657-F0459B8597F7}" type="pres">
      <dgm:prSet presAssocID="{08C669FA-B042-49DC-AD2A-5A9558EA24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67786-47FD-4AA1-AE43-08C3D8BE9142}" type="pres">
      <dgm:prSet presAssocID="{ED854E7B-2024-4B76-B1AF-0FEC1E26FBB6}" presName="composite" presStyleCnt="0"/>
      <dgm:spPr/>
    </dgm:pt>
    <dgm:pt modelId="{A739059C-2B2A-4308-AFE3-338135F0528E}" type="pres">
      <dgm:prSet presAssocID="{ED854E7B-2024-4B76-B1AF-0FEC1E26FBB6}" presName="imgShp" presStyleLbl="fgImgPlace1" presStyleIdx="0" presStyleCnt="1" custScaleX="151513" custScaleY="152395" custLinFactNeighborX="-38899" custLinFactNeighborY="-31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28A219-BF1E-4A1B-99BF-F2F6CE2C1BD8}" type="pres">
      <dgm:prSet presAssocID="{ED854E7B-2024-4B76-B1AF-0FEC1E26FBB6}" presName="txShp" presStyleLbl="node1" presStyleIdx="0" presStyleCnt="1" custScaleX="122023" custScaleY="488609" custLinFactX="-59254" custLinFactNeighborX="-100000" custLinFactNeighborY="9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8E982-1F92-44A1-90DC-8F49AAB31038}" type="presOf" srcId="{ED854E7B-2024-4B76-B1AF-0FEC1E26FBB6}" destId="{9E28A219-BF1E-4A1B-99BF-F2F6CE2C1BD8}" srcOrd="0" destOrd="0" presId="urn:microsoft.com/office/officeart/2005/8/layout/vList3"/>
    <dgm:cxn modelId="{0159EB6C-36C9-45D6-ABDF-2026DB5117FF}" type="presOf" srcId="{08C669FA-B042-49DC-AD2A-5A9558EA243A}" destId="{729D8474-8ACB-42D8-9657-F0459B8597F7}" srcOrd="0" destOrd="0" presId="urn:microsoft.com/office/officeart/2005/8/layout/vList3"/>
    <dgm:cxn modelId="{B5089F6E-25A6-46D5-9E5C-C0FA60F51ECF}" srcId="{08C669FA-B042-49DC-AD2A-5A9558EA243A}" destId="{ED854E7B-2024-4B76-B1AF-0FEC1E26FBB6}" srcOrd="0" destOrd="0" parTransId="{473972DE-01C4-4471-A33A-96F2F3F430F8}" sibTransId="{CBD54632-A4CE-40FA-8CF6-C5494EA2C6AA}"/>
    <dgm:cxn modelId="{F1992C51-F1DC-4544-BF6F-B17323458F9D}" type="presParOf" srcId="{729D8474-8ACB-42D8-9657-F0459B8597F7}" destId="{E4367786-47FD-4AA1-AE43-08C3D8BE9142}" srcOrd="0" destOrd="0" presId="urn:microsoft.com/office/officeart/2005/8/layout/vList3"/>
    <dgm:cxn modelId="{B850809C-34AE-4D3D-8E74-FECB3C6604B4}" type="presParOf" srcId="{E4367786-47FD-4AA1-AE43-08C3D8BE9142}" destId="{A739059C-2B2A-4308-AFE3-338135F0528E}" srcOrd="0" destOrd="0" presId="urn:microsoft.com/office/officeart/2005/8/layout/vList3"/>
    <dgm:cxn modelId="{105803BA-FFA5-4AD9-A854-873DD3DCDE34}" type="presParOf" srcId="{E4367786-47FD-4AA1-AE43-08C3D8BE9142}" destId="{9E28A219-BF1E-4A1B-99BF-F2F6CE2C1B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AF4D4A-63D7-40CC-AA31-EE312FEF3315}" type="doc">
      <dgm:prSet loTypeId="urn:microsoft.com/office/officeart/2005/8/layout/matrix3" loCatId="matrix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4188210-CE98-484F-BAD7-335D9D5C472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Общая сумма доходов бюджета Тарасовского сельского поселения в 2020 году составила  33 515,4 тыс. рублей или 102,5 % к плану. </a:t>
          </a:r>
        </a:p>
        <a:p>
          <a:pPr>
            <a:spcAft>
              <a:spcPts val="0"/>
            </a:spcAft>
          </a:pPr>
          <a:r>
            <a:rPr lang="ru-RU" sz="1600" b="1" dirty="0" smtClean="0"/>
            <a:t>Налоговые и неналоговые доходы поступили в сумме  24 793,4 тыс. рублей </a:t>
          </a:r>
          <a:r>
            <a:rPr lang="ru-RU" sz="1600" b="1" smtClean="0"/>
            <a:t>или 103,4 </a:t>
          </a:r>
          <a:r>
            <a:rPr lang="ru-RU" sz="1600" b="1" dirty="0" smtClean="0"/>
            <a:t>% к плану</a:t>
          </a:r>
          <a:endParaRPr lang="ru-RU" sz="1600" b="1" dirty="0"/>
        </a:p>
      </dgm:t>
    </dgm:pt>
    <dgm:pt modelId="{4039D3B0-0272-411A-861E-DD26A57660B8}" type="parTrans" cxnId="{91F2F459-83F6-444F-AF64-D141A566B673}">
      <dgm:prSet/>
      <dgm:spPr/>
      <dgm:t>
        <a:bodyPr/>
        <a:lstStyle/>
        <a:p>
          <a:endParaRPr lang="ru-RU"/>
        </a:p>
      </dgm:t>
    </dgm:pt>
    <dgm:pt modelId="{A9274583-44E4-472A-BB9A-B1C3DB38C944}" type="sibTrans" cxnId="{91F2F459-83F6-444F-AF64-D141A566B673}">
      <dgm:prSet/>
      <dgm:spPr/>
      <dgm:t>
        <a:bodyPr/>
        <a:lstStyle/>
        <a:p>
          <a:endParaRPr lang="ru-RU"/>
        </a:p>
      </dgm:t>
    </dgm:pt>
    <dgm:pt modelId="{45CF7F1D-93B4-48A7-AADB-968FC9B6DC39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  <a:cs typeface="Arial" pitchFamily="34" charset="0"/>
            </a:rPr>
            <a:t>На реализацию 7 муниципальных программ в 2020 году израсходовано  18 412,2 тыс. рублей </a:t>
          </a:r>
          <a:r>
            <a:rPr lang="ru-RU" sz="1600" b="1" smtClean="0">
              <a:latin typeface="+mn-lt"/>
              <a:cs typeface="Arial" pitchFamily="34" charset="0"/>
            </a:rPr>
            <a:t>или  55,7 </a:t>
          </a:r>
          <a:r>
            <a:rPr lang="ru-RU" sz="1600" b="1" dirty="0" smtClean="0">
              <a:latin typeface="+mn-lt"/>
              <a:cs typeface="Arial" pitchFamily="34" charset="0"/>
            </a:rPr>
            <a:t>% всех расходов бюджета</a:t>
          </a:r>
          <a:endParaRPr lang="ru-RU" sz="1600" b="1" dirty="0"/>
        </a:p>
      </dgm:t>
    </dgm:pt>
    <dgm:pt modelId="{E56A9259-DA90-49A1-BF5B-0EFD03FA2906}" type="parTrans" cxnId="{FFCE097F-8640-4B6C-969C-432DD4D104AA}">
      <dgm:prSet/>
      <dgm:spPr/>
      <dgm:t>
        <a:bodyPr/>
        <a:lstStyle/>
        <a:p>
          <a:endParaRPr lang="ru-RU"/>
        </a:p>
      </dgm:t>
    </dgm:pt>
    <dgm:pt modelId="{AF9B11C1-A32A-482F-AD06-F8C29CA12930}" type="sibTrans" cxnId="{FFCE097F-8640-4B6C-969C-432DD4D104AA}">
      <dgm:prSet/>
      <dgm:spPr/>
      <dgm:t>
        <a:bodyPr/>
        <a:lstStyle/>
        <a:p>
          <a:endParaRPr lang="ru-RU"/>
        </a:p>
      </dgm:t>
    </dgm:pt>
    <dgm:pt modelId="{6C6A4051-133C-43EC-A3AF-2FCD5161A1C1}">
      <dgm:prSet phldrT="[Текст]" phldr="1"/>
      <dgm:spPr/>
      <dgm:t>
        <a:bodyPr/>
        <a:lstStyle/>
        <a:p>
          <a:endParaRPr lang="ru-RU" dirty="0"/>
        </a:p>
      </dgm:t>
    </dgm:pt>
    <dgm:pt modelId="{089B63F8-9852-45C0-8315-D904BE5A66BE}" type="parTrans" cxnId="{5F48D570-1707-4A34-8BD1-6B2BF10488E8}">
      <dgm:prSet/>
      <dgm:spPr/>
      <dgm:t>
        <a:bodyPr/>
        <a:lstStyle/>
        <a:p>
          <a:endParaRPr lang="ru-RU"/>
        </a:p>
      </dgm:t>
    </dgm:pt>
    <dgm:pt modelId="{B70FFB49-315F-4066-A35A-A713A9A6BC2C}" type="sibTrans" cxnId="{5F48D570-1707-4A34-8BD1-6B2BF10488E8}">
      <dgm:prSet/>
      <dgm:spPr/>
      <dgm:t>
        <a:bodyPr/>
        <a:lstStyle/>
        <a:p>
          <a:endParaRPr lang="ru-RU"/>
        </a:p>
      </dgm:t>
    </dgm:pt>
    <dgm:pt modelId="{5AD8C105-42B8-404A-A832-6A28F9E3789B}">
      <dgm:prSet phldrT="[Текст]" phldr="1"/>
      <dgm:spPr/>
      <dgm:t>
        <a:bodyPr/>
        <a:lstStyle/>
        <a:p>
          <a:endParaRPr lang="ru-RU" dirty="0"/>
        </a:p>
      </dgm:t>
    </dgm:pt>
    <dgm:pt modelId="{C2556E7C-C30B-4FA4-A915-EDFC40FFB0FD}" type="parTrans" cxnId="{74C53963-BEE8-4579-8BEE-385002FA9F99}">
      <dgm:prSet/>
      <dgm:spPr/>
      <dgm:t>
        <a:bodyPr/>
        <a:lstStyle/>
        <a:p>
          <a:endParaRPr lang="ru-RU"/>
        </a:p>
      </dgm:t>
    </dgm:pt>
    <dgm:pt modelId="{F1A9833B-B805-4686-AEB2-906C033CEC74}" type="sibTrans" cxnId="{74C53963-BEE8-4579-8BEE-385002FA9F99}">
      <dgm:prSet/>
      <dgm:spPr/>
      <dgm:t>
        <a:bodyPr/>
        <a:lstStyle/>
        <a:p>
          <a:endParaRPr lang="ru-RU"/>
        </a:p>
      </dgm:t>
    </dgm:pt>
    <dgm:pt modelId="{B7CC6212-CC7B-421A-824D-02D1A5D798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Arial" pitchFamily="34" charset="0"/>
            </a:rPr>
            <a:t>В 2020 году муниципальные заимствования в муниципальном образовании «Тарасовское сельское поселение» не привлекались.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Arial" pitchFamily="34" charset="0"/>
            </a:rPr>
            <a:t>Просроченная кредиторская задолженность бюджета Тарасовского сельского поселения на 01.01.2021 года отсутствует</a:t>
          </a:r>
          <a:endParaRPr lang="ru-RU" sz="1600" b="1" dirty="0">
            <a:latin typeface="+mn-lt"/>
            <a:cs typeface="Arial" pitchFamily="34" charset="0"/>
          </a:endParaRPr>
        </a:p>
      </dgm:t>
    </dgm:pt>
    <dgm:pt modelId="{5012720D-402C-419D-B6C5-E0CDCF2C5E9A}" type="parTrans" cxnId="{6B3049A2-B774-4EE9-A9D4-FDF19B076850}">
      <dgm:prSet/>
      <dgm:spPr/>
      <dgm:t>
        <a:bodyPr/>
        <a:lstStyle/>
        <a:p>
          <a:endParaRPr lang="ru-RU"/>
        </a:p>
      </dgm:t>
    </dgm:pt>
    <dgm:pt modelId="{F5096D72-E172-4424-BBE4-72C0990ADED7}" type="sibTrans" cxnId="{6B3049A2-B774-4EE9-A9D4-FDF19B076850}">
      <dgm:prSet/>
      <dgm:spPr/>
      <dgm:t>
        <a:bodyPr/>
        <a:lstStyle/>
        <a:p>
          <a:endParaRPr lang="ru-RU"/>
        </a:p>
      </dgm:t>
    </dgm:pt>
    <dgm:pt modelId="{42234FB5-1E73-463E-87E9-A269877CEF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В 2020 году от бюджетов других уровней поступило 8722,0 тыс. рублей: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дотации – 3 803,7 тыс. 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субвенции – 462,5 тыс. 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иные межбюджетные трансферты –          4 455,8 тыс. рублей.</a:t>
          </a:r>
          <a:endParaRPr lang="ru-RU" sz="1400" b="1" dirty="0">
            <a:latin typeface="+mn-lt"/>
            <a:cs typeface="Arial" pitchFamily="34" charset="0"/>
          </a:endParaRPr>
        </a:p>
      </dgm:t>
    </dgm:pt>
    <dgm:pt modelId="{059D2CD3-DC05-4F65-801A-71D2802989B8}" type="sibTrans" cxnId="{A792B825-93A0-4A45-92AF-4AD63D447C4E}">
      <dgm:prSet/>
      <dgm:spPr/>
      <dgm:t>
        <a:bodyPr/>
        <a:lstStyle/>
        <a:p>
          <a:endParaRPr lang="ru-RU"/>
        </a:p>
      </dgm:t>
    </dgm:pt>
    <dgm:pt modelId="{4D62F5EF-7EA8-4204-B8BA-3C470A2D7A1C}" type="parTrans" cxnId="{A792B825-93A0-4A45-92AF-4AD63D447C4E}">
      <dgm:prSet/>
      <dgm:spPr/>
      <dgm:t>
        <a:bodyPr/>
        <a:lstStyle/>
        <a:p>
          <a:endParaRPr lang="ru-RU"/>
        </a:p>
      </dgm:t>
    </dgm:pt>
    <dgm:pt modelId="{26928EB0-C038-4F2F-95B5-CBFDD89B7650}" type="pres">
      <dgm:prSet presAssocID="{74AF4D4A-63D7-40CC-AA31-EE312FEF33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A1D62D-1052-4233-A8AB-19F2E7005CE3}" type="pres">
      <dgm:prSet presAssocID="{74AF4D4A-63D7-40CC-AA31-EE312FEF3315}" presName="diamond" presStyleLbl="bgShp" presStyleIdx="0" presStyleCnt="1" custScaleX="163461" custLinFactNeighborX="-1496" custLinFactNeighborY="-214"/>
      <dgm:spPr/>
      <dgm:t>
        <a:bodyPr/>
        <a:lstStyle/>
        <a:p>
          <a:endParaRPr lang="ru-RU"/>
        </a:p>
      </dgm:t>
    </dgm:pt>
    <dgm:pt modelId="{68AF01C3-A1BD-4B2A-BB42-646A91861DFF}" type="pres">
      <dgm:prSet presAssocID="{74AF4D4A-63D7-40CC-AA31-EE312FEF3315}" presName="quad1" presStyleLbl="node1" presStyleIdx="0" presStyleCnt="4" custScaleX="195935" custLinFactNeighborX="-50082" custLinFactNeighborY="-16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4E71B-70C8-4759-BD8A-68C96D20F3F0}" type="pres">
      <dgm:prSet presAssocID="{74AF4D4A-63D7-40CC-AA31-EE312FEF3315}" presName="quad2" presStyleLbl="node1" presStyleIdx="1" presStyleCnt="4" custScaleX="201601" custScaleY="138174" custLinFactNeighborX="41955" custLinFactNeighborY="1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6B93-24B5-4809-81C0-24E8863C52B8}" type="pres">
      <dgm:prSet presAssocID="{74AF4D4A-63D7-40CC-AA31-EE312FEF3315}" presName="quad3" presStyleLbl="node1" presStyleIdx="2" presStyleCnt="4" custScaleX="188713" custScaleY="122420" custLinFactNeighborX="-51501" custLinFactNeighborY="-14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16431-13B7-4DD3-8B12-2D61A9948A50}" type="pres">
      <dgm:prSet presAssocID="{74AF4D4A-63D7-40CC-AA31-EE312FEF3315}" presName="quad4" presStyleLbl="node1" presStyleIdx="3" presStyleCnt="4" custScaleX="202960" custLinFactNeighborX="41639" custLinFactNeighborY="-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53963-BEE8-4579-8BEE-385002FA9F99}" srcId="{74AF4D4A-63D7-40CC-AA31-EE312FEF3315}" destId="{5AD8C105-42B8-404A-A832-6A28F9E3789B}" srcOrd="5" destOrd="0" parTransId="{C2556E7C-C30B-4FA4-A915-EDFC40FFB0FD}" sibTransId="{F1A9833B-B805-4686-AEB2-906C033CEC74}"/>
    <dgm:cxn modelId="{49F2B758-7718-4B9F-A6C7-0080E4E31804}" type="presOf" srcId="{F4188210-CE98-484F-BAD7-335D9D5C472A}" destId="{68AF01C3-A1BD-4B2A-BB42-646A91861DFF}" srcOrd="0" destOrd="0" presId="urn:microsoft.com/office/officeart/2005/8/layout/matrix3"/>
    <dgm:cxn modelId="{B430B8E7-2D5D-4A9B-9ED1-9315B3AA7BA3}" type="presOf" srcId="{74AF4D4A-63D7-40CC-AA31-EE312FEF3315}" destId="{26928EB0-C038-4F2F-95B5-CBFDD89B7650}" srcOrd="0" destOrd="0" presId="urn:microsoft.com/office/officeart/2005/8/layout/matrix3"/>
    <dgm:cxn modelId="{5F48D570-1707-4A34-8BD1-6B2BF10488E8}" srcId="{74AF4D4A-63D7-40CC-AA31-EE312FEF3315}" destId="{6C6A4051-133C-43EC-A3AF-2FCD5161A1C1}" srcOrd="4" destOrd="0" parTransId="{089B63F8-9852-45C0-8315-D904BE5A66BE}" sibTransId="{B70FFB49-315F-4066-A35A-A713A9A6BC2C}"/>
    <dgm:cxn modelId="{CFF65F9F-9224-4488-8F28-B0B251FAC76D}" type="presOf" srcId="{B7CC6212-CC7B-421A-824D-02D1A5D79878}" destId="{5BF56B93-24B5-4809-81C0-24E8863C52B8}" srcOrd="0" destOrd="0" presId="urn:microsoft.com/office/officeart/2005/8/layout/matrix3"/>
    <dgm:cxn modelId="{91F2F459-83F6-444F-AF64-D141A566B673}" srcId="{74AF4D4A-63D7-40CC-AA31-EE312FEF3315}" destId="{F4188210-CE98-484F-BAD7-335D9D5C472A}" srcOrd="0" destOrd="0" parTransId="{4039D3B0-0272-411A-861E-DD26A57660B8}" sibTransId="{A9274583-44E4-472A-BB9A-B1C3DB38C944}"/>
    <dgm:cxn modelId="{FFCE097F-8640-4B6C-969C-432DD4D104AA}" srcId="{74AF4D4A-63D7-40CC-AA31-EE312FEF3315}" destId="{45CF7F1D-93B4-48A7-AADB-968FC9B6DC39}" srcOrd="3" destOrd="0" parTransId="{E56A9259-DA90-49A1-BF5B-0EFD03FA2906}" sibTransId="{AF9B11C1-A32A-482F-AD06-F8C29CA12930}"/>
    <dgm:cxn modelId="{A792B825-93A0-4A45-92AF-4AD63D447C4E}" srcId="{74AF4D4A-63D7-40CC-AA31-EE312FEF3315}" destId="{42234FB5-1E73-463E-87E9-A269877CEFAB}" srcOrd="1" destOrd="0" parTransId="{4D62F5EF-7EA8-4204-B8BA-3C470A2D7A1C}" sibTransId="{059D2CD3-DC05-4F65-801A-71D2802989B8}"/>
    <dgm:cxn modelId="{1307857D-031C-48B5-AAD8-CA1A132D7CAF}" type="presOf" srcId="{45CF7F1D-93B4-48A7-AADB-968FC9B6DC39}" destId="{CF716431-13B7-4DD3-8B12-2D61A9948A50}" srcOrd="0" destOrd="0" presId="urn:microsoft.com/office/officeart/2005/8/layout/matrix3"/>
    <dgm:cxn modelId="{6B3049A2-B774-4EE9-A9D4-FDF19B076850}" srcId="{74AF4D4A-63D7-40CC-AA31-EE312FEF3315}" destId="{B7CC6212-CC7B-421A-824D-02D1A5D79878}" srcOrd="2" destOrd="0" parTransId="{5012720D-402C-419D-B6C5-E0CDCF2C5E9A}" sibTransId="{F5096D72-E172-4424-BBE4-72C0990ADED7}"/>
    <dgm:cxn modelId="{1F2AD1E3-CECF-4376-B3FD-3709829E898A}" type="presOf" srcId="{42234FB5-1E73-463E-87E9-A269877CEFAB}" destId="{CD14E71B-70C8-4759-BD8A-68C96D20F3F0}" srcOrd="0" destOrd="0" presId="urn:microsoft.com/office/officeart/2005/8/layout/matrix3"/>
    <dgm:cxn modelId="{840E2787-86E8-4EAF-B54A-A16D2AFDE7CB}" type="presParOf" srcId="{26928EB0-C038-4F2F-95B5-CBFDD89B7650}" destId="{F1A1D62D-1052-4233-A8AB-19F2E7005CE3}" srcOrd="0" destOrd="0" presId="urn:microsoft.com/office/officeart/2005/8/layout/matrix3"/>
    <dgm:cxn modelId="{FCA42871-F976-4289-8788-F8476DB7449E}" type="presParOf" srcId="{26928EB0-C038-4F2F-95B5-CBFDD89B7650}" destId="{68AF01C3-A1BD-4B2A-BB42-646A91861DFF}" srcOrd="1" destOrd="0" presId="urn:microsoft.com/office/officeart/2005/8/layout/matrix3"/>
    <dgm:cxn modelId="{B3800AE6-6D99-41DA-9871-E43C2A2A2B9F}" type="presParOf" srcId="{26928EB0-C038-4F2F-95B5-CBFDD89B7650}" destId="{CD14E71B-70C8-4759-BD8A-68C96D20F3F0}" srcOrd="2" destOrd="0" presId="urn:microsoft.com/office/officeart/2005/8/layout/matrix3"/>
    <dgm:cxn modelId="{CE021FC0-8F91-40D3-8E2B-EDCF1EAAF67E}" type="presParOf" srcId="{26928EB0-C038-4F2F-95B5-CBFDD89B7650}" destId="{5BF56B93-24B5-4809-81C0-24E8863C52B8}" srcOrd="3" destOrd="0" presId="urn:microsoft.com/office/officeart/2005/8/layout/matrix3"/>
    <dgm:cxn modelId="{29A9060A-FC6D-4578-BFEB-D1DD2CEC5DAC}" type="presParOf" srcId="{26928EB0-C038-4F2F-95B5-CBFDD89B7650}" destId="{CF716431-13B7-4DD3-8B12-2D61A9948A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Общегосударственные вопросы  11 046,2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безопасность и правоохранительная деятельность  120,9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 custLinFactNeighborX="1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 custScaleX="1079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1FABB-5C35-49A2-A261-EFD1B0BA8671}" type="presOf" srcId="{D483ED0F-D1FF-459A-9360-BFE5B6B34886}" destId="{BE72C609-3D17-48F1-8814-1EDA06894A7A}" srcOrd="0" destOrd="0" presId="urn:microsoft.com/office/officeart/2005/8/layout/vList3"/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B1F51C37-3003-4154-AA40-842B009E1997}" type="presOf" srcId="{9F9F7B67-7F7E-4E64-9EDB-0CB5FBCF95BD}" destId="{DB63C24B-C414-42A5-8395-7E1E39C6BE32}" srcOrd="0" destOrd="0" presId="urn:microsoft.com/office/officeart/2005/8/layout/vList3"/>
    <dgm:cxn modelId="{4DE16DD2-4E68-47A4-A628-8E2AEA9DED49}" type="presOf" srcId="{655E1DA0-E06C-48C8-BBD9-5AE4D3AB6CC4}" destId="{C6B5925D-F701-40B3-B0F0-4A82EF8120C5}" srcOrd="0" destOrd="0" presId="urn:microsoft.com/office/officeart/2005/8/layout/vList3"/>
    <dgm:cxn modelId="{6CB8289A-C8B5-4F58-9235-643C09F119A2}" type="presParOf" srcId="{BE72C609-3D17-48F1-8814-1EDA06894A7A}" destId="{1FCC8598-9273-418E-BA7C-88E6243F6A7C}" srcOrd="0" destOrd="0" presId="urn:microsoft.com/office/officeart/2005/8/layout/vList3"/>
    <dgm:cxn modelId="{89F340D8-D6B1-4350-8CDF-43C5AE7CD0B3}" type="presParOf" srcId="{1FCC8598-9273-418E-BA7C-88E6243F6A7C}" destId="{5BC17799-B7AE-4066-B4F0-7211164624CD}" srcOrd="0" destOrd="0" presId="urn:microsoft.com/office/officeart/2005/8/layout/vList3"/>
    <dgm:cxn modelId="{B075ABF0-20F1-4552-A3A8-1D52BB2BCB68}" type="presParOf" srcId="{1FCC8598-9273-418E-BA7C-88E6243F6A7C}" destId="{C6B5925D-F701-40B3-B0F0-4A82EF8120C5}" srcOrd="1" destOrd="0" presId="urn:microsoft.com/office/officeart/2005/8/layout/vList3"/>
    <dgm:cxn modelId="{15EA2C5A-19CB-4462-88DD-7CE7307D666F}" type="presParOf" srcId="{BE72C609-3D17-48F1-8814-1EDA06894A7A}" destId="{6D0F68AA-CF78-45F9-A008-6FF5C3BE101E}" srcOrd="1" destOrd="0" presId="urn:microsoft.com/office/officeart/2005/8/layout/vList3"/>
    <dgm:cxn modelId="{EA87092D-AFA2-4905-BDBD-9EB9BDBFEDBF}" type="presParOf" srcId="{BE72C609-3D17-48F1-8814-1EDA06894A7A}" destId="{69C8F22E-D044-4639-B25C-E3DCCF2EB712}" srcOrd="2" destOrd="0" presId="urn:microsoft.com/office/officeart/2005/8/layout/vList3"/>
    <dgm:cxn modelId="{88C97DAF-FB32-4A4B-8CBE-79CCCCE8CA21}" type="presParOf" srcId="{69C8F22E-D044-4639-B25C-E3DCCF2EB712}" destId="{2DBBA007-3D27-49E5-B186-9700B2C17193}" srcOrd="0" destOrd="0" presId="urn:microsoft.com/office/officeart/2005/8/layout/vList3"/>
    <dgm:cxn modelId="{86B17EB6-6C85-40F1-AFEF-E5081CD9904E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Культура 4 436,0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0" presStyleCnt="1" custLinFactNeighborX="-668" custLinFactNeighborY="50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7A468-321E-4144-B324-2E2D6DBB0D51}" type="presOf" srcId="{D483ED0F-D1FF-459A-9360-BFE5B6B34886}" destId="{BE72C609-3D17-48F1-8814-1EDA06894A7A}" srcOrd="0" destOrd="0" presId="urn:microsoft.com/office/officeart/2005/8/layout/vList3"/>
    <dgm:cxn modelId="{2040A326-38BF-4AC7-9C12-FBEE4809B9CF}" srcId="{D483ED0F-D1FF-459A-9360-BFE5B6B34886}" destId="{9F9F7B67-7F7E-4E64-9EDB-0CB5FBCF95BD}" srcOrd="0" destOrd="0" parTransId="{DEC95E3A-B243-4D8B-BC38-B25F3C974D3E}" sibTransId="{AF66EAF6-3FC0-4A9B-BCA2-49491F5E4FE5}"/>
    <dgm:cxn modelId="{E85F49F2-E69A-4F71-AF64-74B0FAD6B9DA}" type="presOf" srcId="{9F9F7B67-7F7E-4E64-9EDB-0CB5FBCF95BD}" destId="{DB63C24B-C414-42A5-8395-7E1E39C6BE32}" srcOrd="0" destOrd="0" presId="urn:microsoft.com/office/officeart/2005/8/layout/vList3"/>
    <dgm:cxn modelId="{046F249F-32F8-4FBB-9B11-7765FF535765}" type="presParOf" srcId="{BE72C609-3D17-48F1-8814-1EDA06894A7A}" destId="{69C8F22E-D044-4639-B25C-E3DCCF2EB712}" srcOrd="0" destOrd="0" presId="urn:microsoft.com/office/officeart/2005/8/layout/vList3"/>
    <dgm:cxn modelId="{CF7DFCFE-E1F7-4FB7-86B0-507924FAFC64}" type="presParOf" srcId="{69C8F22E-D044-4639-B25C-E3DCCF2EB712}" destId="{2DBBA007-3D27-49E5-B186-9700B2C17193}" srcOrd="0" destOrd="0" presId="urn:microsoft.com/office/officeart/2005/8/layout/vList3"/>
    <dgm:cxn modelId="{B8A73E2F-6407-44B3-9A38-6E83D54F31E1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оборона 462,3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1" dirty="0" smtClean="0"/>
            <a:t>Социальная политика</a:t>
          </a:r>
        </a:p>
        <a:p>
          <a:pPr rtl="0">
            <a:spcAft>
              <a:spcPts val="0"/>
            </a:spcAft>
          </a:pPr>
          <a:r>
            <a:rPr lang="ru-RU" sz="1600" b="1" i="1" dirty="0" smtClean="0"/>
            <a:t>68,2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 custScaleY="10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 custScaleY="94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EFC59E5C-F42A-4740-A678-C289B68B3B63}" type="presOf" srcId="{D483ED0F-D1FF-459A-9360-BFE5B6B34886}" destId="{BE72C609-3D17-48F1-8814-1EDA06894A7A}" srcOrd="0" destOrd="0" presId="urn:microsoft.com/office/officeart/2005/8/layout/vList3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190A7D5E-61D9-4288-A5C9-83156623541E}" type="presOf" srcId="{9F9F7B67-7F7E-4E64-9EDB-0CB5FBCF95BD}" destId="{DB63C24B-C414-42A5-8395-7E1E39C6BE32}" srcOrd="0" destOrd="0" presId="urn:microsoft.com/office/officeart/2005/8/layout/vList3"/>
    <dgm:cxn modelId="{533DBD55-FFE0-4EB0-A943-A8DA12C6E041}" type="presOf" srcId="{655E1DA0-E06C-48C8-BBD9-5AE4D3AB6CC4}" destId="{C6B5925D-F701-40B3-B0F0-4A82EF8120C5}" srcOrd="0" destOrd="0" presId="urn:microsoft.com/office/officeart/2005/8/layout/vList3"/>
    <dgm:cxn modelId="{62ECADA0-B105-4AAB-B14B-9FC8587259DB}" type="presParOf" srcId="{BE72C609-3D17-48F1-8814-1EDA06894A7A}" destId="{1FCC8598-9273-418E-BA7C-88E6243F6A7C}" srcOrd="0" destOrd="0" presId="urn:microsoft.com/office/officeart/2005/8/layout/vList3"/>
    <dgm:cxn modelId="{D1413FA5-6BCD-46A7-8B37-23CC1A6E1EBD}" type="presParOf" srcId="{1FCC8598-9273-418E-BA7C-88E6243F6A7C}" destId="{5BC17799-B7AE-4066-B4F0-7211164624CD}" srcOrd="0" destOrd="0" presId="urn:microsoft.com/office/officeart/2005/8/layout/vList3"/>
    <dgm:cxn modelId="{2470EAF2-E0C1-420F-A514-396FA4C0AB56}" type="presParOf" srcId="{1FCC8598-9273-418E-BA7C-88E6243F6A7C}" destId="{C6B5925D-F701-40B3-B0F0-4A82EF8120C5}" srcOrd="1" destOrd="0" presId="urn:microsoft.com/office/officeart/2005/8/layout/vList3"/>
    <dgm:cxn modelId="{3B2EFCFB-8637-41A2-BD19-FF1DF498B9C0}" type="presParOf" srcId="{BE72C609-3D17-48F1-8814-1EDA06894A7A}" destId="{6D0F68AA-CF78-45F9-A008-6FF5C3BE101E}" srcOrd="1" destOrd="0" presId="urn:microsoft.com/office/officeart/2005/8/layout/vList3"/>
    <dgm:cxn modelId="{829FD19D-50C3-4591-A059-E5DDAE8633CE}" type="presParOf" srcId="{BE72C609-3D17-48F1-8814-1EDA06894A7A}" destId="{69C8F22E-D044-4639-B25C-E3DCCF2EB712}" srcOrd="2" destOrd="0" presId="urn:microsoft.com/office/officeart/2005/8/layout/vList3"/>
    <dgm:cxn modelId="{6B42E2A4-02FD-4CB4-995B-14614E13130B}" type="presParOf" srcId="{69C8F22E-D044-4639-B25C-E3DCCF2EB712}" destId="{2DBBA007-3D27-49E5-B186-9700B2C17193}" srcOrd="0" destOrd="0" presId="urn:microsoft.com/office/officeart/2005/8/layout/vList3"/>
    <dgm:cxn modelId="{69991661-A5E8-43D9-B5B8-823B8D028DBF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Межбюджетные</a:t>
          </a:r>
          <a:r>
            <a:rPr lang="ru-RU" sz="1600" b="1" i="1" baseline="0" dirty="0" smtClean="0"/>
            <a:t> трансферты 5,9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0" presStyleCnt="1" custScaleX="125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0" presStyleCnt="1" custLinFactNeighborX="10295" custLinFactNeighborY="-3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992E5-5EAB-4E1F-90C1-99327453D95D}" type="presOf" srcId="{9F9F7B67-7F7E-4E64-9EDB-0CB5FBCF95BD}" destId="{DB63C24B-C414-42A5-8395-7E1E39C6BE32}" srcOrd="0" destOrd="0" presId="urn:microsoft.com/office/officeart/2005/8/layout/vList3"/>
    <dgm:cxn modelId="{2040A326-38BF-4AC7-9C12-FBEE4809B9CF}" srcId="{D483ED0F-D1FF-459A-9360-BFE5B6B34886}" destId="{9F9F7B67-7F7E-4E64-9EDB-0CB5FBCF95BD}" srcOrd="0" destOrd="0" parTransId="{DEC95E3A-B243-4D8B-BC38-B25F3C974D3E}" sibTransId="{AF66EAF6-3FC0-4A9B-BCA2-49491F5E4FE5}"/>
    <dgm:cxn modelId="{38D35355-53C8-4912-8C60-14E5E92163F9}" type="presOf" srcId="{D483ED0F-D1FF-459A-9360-BFE5B6B34886}" destId="{BE72C609-3D17-48F1-8814-1EDA06894A7A}" srcOrd="0" destOrd="0" presId="urn:microsoft.com/office/officeart/2005/8/layout/vList3"/>
    <dgm:cxn modelId="{B20F857C-D647-495D-80B1-1373772E8289}" type="presParOf" srcId="{BE72C609-3D17-48F1-8814-1EDA06894A7A}" destId="{69C8F22E-D044-4639-B25C-E3DCCF2EB712}" srcOrd="0" destOrd="0" presId="urn:microsoft.com/office/officeart/2005/8/layout/vList3"/>
    <dgm:cxn modelId="{3D6D0EC7-B9C7-477B-8820-C5B4BC448EC7}" type="presParOf" srcId="{69C8F22E-D044-4639-B25C-E3DCCF2EB712}" destId="{2DBBA007-3D27-49E5-B186-9700B2C17193}" srcOrd="0" destOrd="0" presId="urn:microsoft.com/office/officeart/2005/8/layout/vList3"/>
    <dgm:cxn modelId="{C3D49C56-61AD-4981-B284-361A5CC2A2AD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DC4D72-8726-43A0-B72F-9362CC43820B}">
      <dsp:nvSpPr>
        <dsp:cNvPr id="0" name=""/>
        <dsp:cNvSpPr/>
      </dsp:nvSpPr>
      <dsp:spPr>
        <a:xfrm rot="10800000">
          <a:off x="572776" y="0"/>
          <a:ext cx="1849789" cy="3787263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5088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</a:rPr>
            <a:t>Укрепление налогового потенциала</a:t>
          </a:r>
          <a:endParaRPr lang="ru-RU" sz="1800" b="1" i="1" kern="1200" dirty="0">
            <a:latin typeface="+mn-lt"/>
          </a:endParaRPr>
        </a:p>
      </dsp:txBody>
      <dsp:txXfrm rot="10800000">
        <a:off x="572776" y="0"/>
        <a:ext cx="1849789" cy="3787263"/>
      </dsp:txXfrm>
    </dsp:sp>
    <dsp:sp modelId="{A6A9C847-3CFA-49B8-AAE8-67B1F41F3297}">
      <dsp:nvSpPr>
        <dsp:cNvPr id="0" name=""/>
        <dsp:cNvSpPr/>
      </dsp:nvSpPr>
      <dsp:spPr>
        <a:xfrm>
          <a:off x="191728" y="1353871"/>
          <a:ext cx="1185017" cy="10197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078291" y="16087"/>
          <a:ext cx="3395750" cy="80844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6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экономика  3 016,7</a:t>
          </a:r>
          <a:endParaRPr lang="ru-RU" sz="1600" b="1" i="1" kern="1200" dirty="0"/>
        </a:p>
      </dsp:txBody>
      <dsp:txXfrm rot="10800000">
        <a:off x="1078291" y="16087"/>
        <a:ext cx="3395750" cy="808445"/>
      </dsp:txXfrm>
    </dsp:sp>
    <dsp:sp modelId="{5BC17799-B7AE-4066-B4F0-7211164624CD}">
      <dsp:nvSpPr>
        <dsp:cNvPr id="0" name=""/>
        <dsp:cNvSpPr/>
      </dsp:nvSpPr>
      <dsp:spPr>
        <a:xfrm>
          <a:off x="644482" y="376"/>
          <a:ext cx="891885" cy="8398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090990" y="1062042"/>
          <a:ext cx="3395750" cy="8392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6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Жилищно-коммунальное хозяйство 13 847,1</a:t>
          </a:r>
          <a:endParaRPr lang="ru-RU" sz="1600" b="1" i="1" kern="1200" dirty="0"/>
        </a:p>
      </dsp:txBody>
      <dsp:txXfrm rot="10800000">
        <a:off x="1090990" y="1062042"/>
        <a:ext cx="3395750" cy="839247"/>
      </dsp:txXfrm>
    </dsp:sp>
    <dsp:sp modelId="{2DBBA007-3D27-49E5-B186-9700B2C17193}">
      <dsp:nvSpPr>
        <dsp:cNvPr id="0" name=""/>
        <dsp:cNvSpPr/>
      </dsp:nvSpPr>
      <dsp:spPr>
        <a:xfrm>
          <a:off x="619650" y="1046645"/>
          <a:ext cx="942681" cy="8700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102230" y="0"/>
          <a:ext cx="3553690" cy="87599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28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Образование  27,8</a:t>
          </a:r>
          <a:endParaRPr lang="ru-RU" sz="1600" b="1" i="1" kern="1200" dirty="0"/>
        </a:p>
      </dsp:txBody>
      <dsp:txXfrm rot="10800000">
        <a:off x="1102230" y="0"/>
        <a:ext cx="3553690" cy="875990"/>
      </dsp:txXfrm>
    </dsp:sp>
    <dsp:sp modelId="{5BC17799-B7AE-4066-B4F0-7211164624CD}">
      <dsp:nvSpPr>
        <dsp:cNvPr id="0" name=""/>
        <dsp:cNvSpPr/>
      </dsp:nvSpPr>
      <dsp:spPr>
        <a:xfrm>
          <a:off x="782984" y="0"/>
          <a:ext cx="875990" cy="8759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CC4B3-FF67-443B-B7E9-2CA252E816D2}">
      <dsp:nvSpPr>
        <dsp:cNvPr id="0" name=""/>
        <dsp:cNvSpPr/>
      </dsp:nvSpPr>
      <dsp:spPr>
        <a:xfrm rot="10800000">
          <a:off x="307995" y="35298"/>
          <a:ext cx="1904182" cy="3721261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2072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Повышение эффективности бюджетных расходов</a:t>
          </a:r>
          <a:endParaRPr lang="ru-RU" sz="1800" i="1" kern="1200" dirty="0"/>
        </a:p>
      </dsp:txBody>
      <dsp:txXfrm rot="10800000">
        <a:off x="307995" y="35298"/>
        <a:ext cx="1904182" cy="3721261"/>
      </dsp:txXfrm>
    </dsp:sp>
    <dsp:sp modelId="{7264C73D-1485-461E-BF5D-21A32AA3E018}">
      <dsp:nvSpPr>
        <dsp:cNvPr id="0" name=""/>
        <dsp:cNvSpPr/>
      </dsp:nvSpPr>
      <dsp:spPr>
        <a:xfrm>
          <a:off x="-38992" y="1345870"/>
          <a:ext cx="1152990" cy="10648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29F10-F6AF-4786-842C-45D2A6F76C8B}">
      <dsp:nvSpPr>
        <dsp:cNvPr id="0" name=""/>
        <dsp:cNvSpPr/>
      </dsp:nvSpPr>
      <dsp:spPr>
        <a:xfrm rot="10800000">
          <a:off x="463816" y="0"/>
          <a:ext cx="1982500" cy="3719900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1727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Соблюдение взвешенной долговой политики </a:t>
          </a:r>
          <a:endParaRPr lang="ru-RU" sz="1800" i="1" kern="1200" dirty="0"/>
        </a:p>
      </dsp:txBody>
      <dsp:txXfrm rot="10800000">
        <a:off x="463816" y="0"/>
        <a:ext cx="1982500" cy="3719900"/>
      </dsp:txXfrm>
    </dsp:sp>
    <dsp:sp modelId="{FE33BA16-297B-48DF-AF1D-F4DAE45BF63C}">
      <dsp:nvSpPr>
        <dsp:cNvPr id="0" name=""/>
        <dsp:cNvSpPr/>
      </dsp:nvSpPr>
      <dsp:spPr>
        <a:xfrm>
          <a:off x="23285" y="1288911"/>
          <a:ext cx="1190188" cy="10975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8A219-BF1E-4A1B-99BF-F2F6CE2C1BD8}">
      <dsp:nvSpPr>
        <dsp:cNvPr id="0" name=""/>
        <dsp:cNvSpPr/>
      </dsp:nvSpPr>
      <dsp:spPr>
        <a:xfrm rot="10800000">
          <a:off x="0" y="3237"/>
          <a:ext cx="2322340" cy="3678111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3195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Обеспечение сбалансированности местных бюджетов</a:t>
          </a:r>
          <a:endParaRPr lang="ru-RU" sz="1800" b="1" i="1" kern="1200" dirty="0"/>
        </a:p>
      </dsp:txBody>
      <dsp:txXfrm rot="10800000">
        <a:off x="0" y="3237"/>
        <a:ext cx="2322340" cy="3678111"/>
      </dsp:txXfrm>
    </dsp:sp>
    <dsp:sp modelId="{A739059C-2B2A-4308-AFE3-338135F0528E}">
      <dsp:nvSpPr>
        <dsp:cNvPr id="0" name=""/>
        <dsp:cNvSpPr/>
      </dsp:nvSpPr>
      <dsp:spPr>
        <a:xfrm>
          <a:off x="0" y="1243429"/>
          <a:ext cx="1140547" cy="1147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A1D62D-1052-4233-A8AB-19F2E7005CE3}">
      <dsp:nvSpPr>
        <dsp:cNvPr id="0" name=""/>
        <dsp:cNvSpPr/>
      </dsp:nvSpPr>
      <dsp:spPr>
        <a:xfrm>
          <a:off x="201880" y="0"/>
          <a:ext cx="9084593" cy="555765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F01C3-A1BD-4B2A-BB42-646A91861DFF}">
      <dsp:nvSpPr>
        <dsp:cNvPr id="0" name=""/>
        <dsp:cNvSpPr/>
      </dsp:nvSpPr>
      <dsp:spPr>
        <a:xfrm>
          <a:off x="451262" y="161216"/>
          <a:ext cx="4246860" cy="2167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Общая сумма доходов бюджета Тарасовского сельского поселения в 2020 году составила  33 515,4 тыс. рублей или 102,5 % к плану.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Налоговые и неналоговые доходы поступили в сумме  24 793,4 тыс. рублей </a:t>
          </a:r>
          <a:r>
            <a:rPr lang="ru-RU" sz="1600" b="1" kern="1200" smtClean="0"/>
            <a:t>или 103,4 </a:t>
          </a:r>
          <a:r>
            <a:rPr lang="ru-RU" sz="1600" b="1" kern="1200" dirty="0" smtClean="0"/>
            <a:t>% к плану</a:t>
          </a:r>
          <a:endParaRPr lang="ru-RU" sz="1600" b="1" kern="1200" dirty="0"/>
        </a:p>
      </dsp:txBody>
      <dsp:txXfrm>
        <a:off x="451262" y="161216"/>
        <a:ext cx="4246860" cy="2167484"/>
      </dsp:txXfrm>
    </dsp:sp>
    <dsp:sp modelId="{CD14E71B-70C8-4759-BD8A-68C96D20F3F0}">
      <dsp:nvSpPr>
        <dsp:cNvPr id="0" name=""/>
        <dsp:cNvSpPr/>
      </dsp:nvSpPr>
      <dsp:spPr>
        <a:xfrm>
          <a:off x="4718959" y="140192"/>
          <a:ext cx="4369669" cy="29948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В 2020 году от бюджетов других уровней поступило 8722,0 тыс. рублей: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дотации – 3 803,7 тыс. рублей;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субвенции – 462,5 тыс. рублей;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иные межбюджетные трансферты –          4 455,8 тыс. рублей.</a:t>
          </a:r>
          <a:endParaRPr lang="ru-RU" sz="1400" b="1" kern="1200" dirty="0">
            <a:latin typeface="+mn-lt"/>
            <a:cs typeface="Arial" pitchFamily="34" charset="0"/>
          </a:endParaRPr>
        </a:p>
      </dsp:txBody>
      <dsp:txXfrm>
        <a:off x="4718959" y="140192"/>
        <a:ext cx="4369669" cy="2994899"/>
      </dsp:txXfrm>
    </dsp:sp>
    <dsp:sp modelId="{5BF56B93-24B5-4809-81C0-24E8863C52B8}">
      <dsp:nvSpPr>
        <dsp:cNvPr id="0" name=""/>
        <dsp:cNvSpPr/>
      </dsp:nvSpPr>
      <dsp:spPr>
        <a:xfrm>
          <a:off x="498774" y="2298579"/>
          <a:ext cx="4090324" cy="26534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В 2020 году муниципальные заимствования в муниципальном образовании «Тарасовское сельское поселение» не привлекались.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Просроченная кредиторская задолженность бюджета Тарасовского сельского поселения на 01.01.2021 года отсутствует</a:t>
          </a:r>
          <a:endParaRPr lang="ru-RU" sz="1600" b="1" kern="1200" dirty="0">
            <a:latin typeface="+mn-lt"/>
            <a:cs typeface="Arial" pitchFamily="34" charset="0"/>
          </a:endParaRPr>
        </a:p>
      </dsp:txBody>
      <dsp:txXfrm>
        <a:off x="498774" y="2298579"/>
        <a:ext cx="4090324" cy="2653434"/>
      </dsp:txXfrm>
    </dsp:sp>
    <dsp:sp modelId="{CF716431-13B7-4DD3-8B12-2D61A9948A50}">
      <dsp:nvSpPr>
        <dsp:cNvPr id="0" name=""/>
        <dsp:cNvSpPr/>
      </dsp:nvSpPr>
      <dsp:spPr>
        <a:xfrm>
          <a:off x="4697382" y="2743412"/>
          <a:ext cx="4399126" cy="2167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На реализацию 7 муниципальных программ в 2020 году израсходовано  18 412,2 тыс. рублей </a:t>
          </a:r>
          <a:r>
            <a:rPr lang="ru-RU" sz="1600" b="1" kern="1200" smtClean="0">
              <a:latin typeface="+mn-lt"/>
              <a:cs typeface="Arial" pitchFamily="34" charset="0"/>
            </a:rPr>
            <a:t>или  55,7 </a:t>
          </a:r>
          <a:r>
            <a:rPr lang="ru-RU" sz="1600" b="1" kern="1200" dirty="0" smtClean="0">
              <a:latin typeface="+mn-lt"/>
              <a:cs typeface="Arial" pitchFamily="34" charset="0"/>
            </a:rPr>
            <a:t>% всех расходов бюджета</a:t>
          </a:r>
          <a:endParaRPr lang="ru-RU" sz="1600" b="1" kern="1200" dirty="0"/>
        </a:p>
      </dsp:txBody>
      <dsp:txXfrm>
        <a:off x="4697382" y="2743412"/>
        <a:ext cx="4399126" cy="216748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062886" y="658"/>
          <a:ext cx="3395750" cy="83026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12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Общегосударственные вопросы  11 046,2</a:t>
          </a:r>
          <a:endParaRPr lang="ru-RU" sz="1600" b="1" i="1" kern="1200" dirty="0"/>
        </a:p>
      </dsp:txBody>
      <dsp:txXfrm rot="10800000">
        <a:off x="1062886" y="658"/>
        <a:ext cx="3395750" cy="830262"/>
      </dsp:txXfrm>
    </dsp:sp>
    <dsp:sp modelId="{5BC17799-B7AE-4066-B4F0-7211164624CD}">
      <dsp:nvSpPr>
        <dsp:cNvPr id="0" name=""/>
        <dsp:cNvSpPr/>
      </dsp:nvSpPr>
      <dsp:spPr>
        <a:xfrm>
          <a:off x="661429" y="658"/>
          <a:ext cx="830262" cy="830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079329" y="1060410"/>
          <a:ext cx="3395750" cy="83026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12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безопасность и правоохранительная деятельность  120,9</a:t>
          </a:r>
          <a:endParaRPr lang="ru-RU" sz="1600" b="1" i="1" kern="1200" dirty="0"/>
        </a:p>
      </dsp:txBody>
      <dsp:txXfrm rot="10800000">
        <a:off x="1079329" y="1060410"/>
        <a:ext cx="3395750" cy="830262"/>
      </dsp:txXfrm>
    </dsp:sp>
    <dsp:sp modelId="{2DBBA007-3D27-49E5-B186-9700B2C17193}">
      <dsp:nvSpPr>
        <dsp:cNvPr id="0" name=""/>
        <dsp:cNvSpPr/>
      </dsp:nvSpPr>
      <dsp:spPr>
        <a:xfrm>
          <a:off x="631311" y="1060410"/>
          <a:ext cx="896035" cy="8302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3C24B-C414-42A5-8395-7E1E39C6BE32}">
      <dsp:nvSpPr>
        <dsp:cNvPr id="0" name=""/>
        <dsp:cNvSpPr/>
      </dsp:nvSpPr>
      <dsp:spPr>
        <a:xfrm rot="10800000">
          <a:off x="1080959" y="0"/>
          <a:ext cx="3553690" cy="83838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Культура 4 436,0</a:t>
          </a:r>
          <a:endParaRPr lang="ru-RU" sz="1600" b="1" i="1" kern="1200" dirty="0"/>
        </a:p>
      </dsp:txBody>
      <dsp:txXfrm rot="10800000">
        <a:off x="1080959" y="0"/>
        <a:ext cx="3553690" cy="838383"/>
      </dsp:txXfrm>
    </dsp:sp>
    <dsp:sp modelId="{2DBBA007-3D27-49E5-B186-9700B2C17193}">
      <dsp:nvSpPr>
        <dsp:cNvPr id="0" name=""/>
        <dsp:cNvSpPr/>
      </dsp:nvSpPr>
      <dsp:spPr>
        <a:xfrm>
          <a:off x="685506" y="0"/>
          <a:ext cx="838383" cy="8383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107352" y="8"/>
          <a:ext cx="3451028" cy="1031428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9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оборона 462,3</a:t>
          </a:r>
          <a:endParaRPr lang="ru-RU" sz="1600" b="1" i="1" kern="1200" dirty="0"/>
        </a:p>
      </dsp:txBody>
      <dsp:txXfrm rot="10800000">
        <a:off x="1107352" y="8"/>
        <a:ext cx="3451028" cy="1031428"/>
      </dsp:txXfrm>
    </dsp:sp>
    <dsp:sp modelId="{5BC17799-B7AE-4066-B4F0-7211164624CD}">
      <dsp:nvSpPr>
        <dsp:cNvPr id="0" name=""/>
        <dsp:cNvSpPr/>
      </dsp:nvSpPr>
      <dsp:spPr>
        <a:xfrm>
          <a:off x="631135" y="39505"/>
          <a:ext cx="952433" cy="9524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107352" y="1343984"/>
          <a:ext cx="3451028" cy="89595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9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Социальная политика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68,2</a:t>
          </a:r>
          <a:endParaRPr lang="ru-RU" sz="1600" b="1" i="1" kern="1200" dirty="0"/>
        </a:p>
      </dsp:txBody>
      <dsp:txXfrm rot="10800000">
        <a:off x="1107352" y="1343984"/>
        <a:ext cx="3451028" cy="895953"/>
      </dsp:txXfrm>
    </dsp:sp>
    <dsp:sp modelId="{2DBBA007-3D27-49E5-B186-9700B2C17193}">
      <dsp:nvSpPr>
        <dsp:cNvPr id="0" name=""/>
        <dsp:cNvSpPr/>
      </dsp:nvSpPr>
      <dsp:spPr>
        <a:xfrm>
          <a:off x="631135" y="1315745"/>
          <a:ext cx="952433" cy="9524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3C24B-C414-42A5-8395-7E1E39C6BE32}">
      <dsp:nvSpPr>
        <dsp:cNvPr id="0" name=""/>
        <dsp:cNvSpPr/>
      </dsp:nvSpPr>
      <dsp:spPr>
        <a:xfrm rot="10800000">
          <a:off x="1511018" y="0"/>
          <a:ext cx="3229910" cy="1163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319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Межбюджетные</a:t>
          </a:r>
          <a:r>
            <a:rPr lang="ru-RU" sz="1600" b="1" i="1" kern="1200" baseline="0" dirty="0" smtClean="0"/>
            <a:t> трансферты 5,9</a:t>
          </a:r>
          <a:endParaRPr lang="ru-RU" sz="1600" b="1" i="1" kern="1200" dirty="0"/>
        </a:p>
      </dsp:txBody>
      <dsp:txXfrm rot="10800000">
        <a:off x="1511018" y="0"/>
        <a:ext cx="3229910" cy="1163782"/>
      </dsp:txXfrm>
    </dsp:sp>
    <dsp:sp modelId="{2DBBA007-3D27-49E5-B186-9700B2C17193}">
      <dsp:nvSpPr>
        <dsp:cNvPr id="0" name=""/>
        <dsp:cNvSpPr/>
      </dsp:nvSpPr>
      <dsp:spPr>
        <a:xfrm>
          <a:off x="448598" y="0"/>
          <a:ext cx="1459801" cy="11637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0.66754</cdr:x>
      <cdr:y>0.62589</cdr:y>
    </cdr:from>
    <cdr:to>
      <cdr:x>0.86811</cdr:x>
      <cdr:y>0.72065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90161" y="3455720"/>
          <a:ext cx="1769753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endParaRPr lang="ru-RU" sz="2800" b="1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10B41F-EB56-47A5-93CF-136D95CF169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C9B896-EC94-4748-B122-BE6C56D7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E1FEF2-FD8F-49E5-8CA2-272AA9A4F3F1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37A9BD-48C2-45EC-8A44-152EA4CED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32445-D8AA-4160-9E68-952B773EEAE7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60162E-11DB-42FF-A795-58F428B8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A537-2FDA-4D48-A4CE-C3575A366325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D7B2-0C4F-4825-9FB3-6F5D287A2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013D-70A5-4387-90CB-EE7AC3A4DB90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61EC-E670-4BA8-83F6-34D314FE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9E82-04D0-40B1-AC3A-24C2C862BD6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287A-872D-46FD-B136-B94554415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649C-D2B2-43B7-850D-E56A573022E4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AD3F-A044-4DA8-A8E9-F71080F1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A305-2C00-4365-ABC5-1DC1791E57F7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1493-11C4-43D6-B372-631094C7F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91B852-6B3A-4C88-A284-4BAA5BE8F5E4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92786F-9628-48E5-9B1D-92DB7915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04B3-0205-44B7-B67E-FCF455E8746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B989-A1B7-480E-9900-F58D32077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B107-6A27-40CD-B13B-09D43F25D5C5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A36F-3CCF-44C1-B75D-7F2B965F3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0823-3032-485C-AD3A-1C4B88E4588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4545-72AC-4ADA-B508-1A980A6A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55C6-C60E-4107-8BC9-AB200C6F701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7FB6-C2D4-49C0-94AD-1EF3EE381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61CC89C-8F9D-4B8F-83DF-5F0FCB9E2589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E973BE-652D-4D16-BDF3-F5535252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21" r:id="rId2"/>
    <p:sldLayoutId id="2147484922" r:id="rId3"/>
    <p:sldLayoutId id="2147484923" r:id="rId4"/>
    <p:sldLayoutId id="2147484930" r:id="rId5"/>
    <p:sldLayoutId id="2147484931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6265" y="783770"/>
            <a:ext cx="82058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112" y="1983530"/>
            <a:ext cx="5486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Отчёт об исполнении БЮДЖЕТА </a:t>
            </a:r>
          </a:p>
          <a:p>
            <a:pPr algn="ctr">
              <a:defRPr/>
            </a:pPr>
            <a:r>
              <a:rPr lang="ru-RU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Тарасовского </a:t>
            </a:r>
            <a:r>
              <a:rPr lang="ru-RU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сельского поселения</a:t>
            </a: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за 2020 год</a:t>
            </a:r>
          </a:p>
          <a:p>
            <a:pPr algn="ctr">
              <a:defRPr/>
            </a:pPr>
            <a:endParaRPr lang="ru-RU" sz="32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  <p:pic>
        <p:nvPicPr>
          <p:cNvPr id="16" name="Picture 4" descr="D:\doc\Моя папка\БЮДЖЕТ ДЛЯ ГРАЖДАН\для презентаций\картинки для презентац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6395" y="4085111"/>
            <a:ext cx="3693226" cy="277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3829" y="468476"/>
            <a:ext cx="6270171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Доля расходов бюджета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2020 год</a:t>
            </a:r>
          </a:p>
        </p:txBody>
      </p:sp>
      <p:pic>
        <p:nvPicPr>
          <p:cNvPr id="36870" name="Picture 6" descr="D:\doc\Моя папка\БЮДЖЕТ ДЛЯ ГРАЖДАН\для презентаций\картинки для презентации\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27" y="584819"/>
            <a:ext cx="2972315" cy="257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0" y="1396999"/>
          <a:ext cx="8906494" cy="530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7" name="Рисунок 6" descr="526987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2825"/>
            <a:ext cx="4607626" cy="308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3235" y="971797"/>
            <a:ext cx="4857009" cy="181588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Основу расходов бюджета Тарасовского района составляет</a:t>
            </a:r>
          </a:p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СОЦИАЛЬНАЯ СФЕРА</a:t>
            </a:r>
          </a:p>
        </p:txBody>
      </p:sp>
      <p:pic>
        <p:nvPicPr>
          <p:cNvPr id="11" name="Рисунок 10" descr="Healthcare-Cubersecurity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630" y="3491345"/>
            <a:ext cx="4441370" cy="336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9MvBGsXUAAYTQj.jpg 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15096"/>
            <a:ext cx="4750130" cy="334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1891"/>
            <a:ext cx="91440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ЖИЛИЩНО-КОММУНАЛЬНОЕ ХОЗЯЙСТВО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384" y="1054925"/>
            <a:ext cx="8550234" cy="92333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2020 году расходы на образование исполнены в объёме </a:t>
            </a:r>
          </a:p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13 847,1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рублей. Основные из них:</a:t>
            </a:r>
          </a:p>
          <a:p>
            <a:pPr algn="r">
              <a:defRPr/>
            </a:pPr>
            <a:r>
              <a:rPr lang="ru-RU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6460176" y="1965367"/>
            <a:ext cx="2541319" cy="17159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/>
              <a:t>Коммунальное хозяйство</a:t>
            </a:r>
          </a:p>
          <a:p>
            <a:pPr algn="ctr">
              <a:defRPr/>
            </a:pPr>
            <a:r>
              <a:rPr lang="ru-RU" sz="1600" b="1" i="1" dirty="0" smtClean="0"/>
              <a:t> 1 504,9 </a:t>
            </a:r>
            <a:endParaRPr lang="ru-RU" sz="16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0" y="1520042"/>
            <a:ext cx="2517569" cy="18525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/>
              <a:t>Жилищное хозяйство 202,9</a:t>
            </a:r>
            <a:endParaRPr lang="ru-RU" sz="1600" i="1" dirty="0"/>
          </a:p>
        </p:txBody>
      </p:sp>
      <p:sp>
        <p:nvSpPr>
          <p:cNvPr id="13" name="Овал 12"/>
          <p:cNvSpPr/>
          <p:nvPr/>
        </p:nvSpPr>
        <p:spPr>
          <a:xfrm>
            <a:off x="2725386" y="3835729"/>
            <a:ext cx="2464131" cy="234537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/>
              <a:t>Благоустройство 12 139,4</a:t>
            </a:r>
            <a:endParaRPr lang="ru-RU" sz="1600" b="1" i="1" dirty="0"/>
          </a:p>
        </p:txBody>
      </p:sp>
      <p:pic>
        <p:nvPicPr>
          <p:cNvPr id="37890" name="Picture 2" descr="C:\Users\11_03\Desktop\MP_20171207_10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52" y="2066306"/>
            <a:ext cx="3301341" cy="187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950025" y="3360715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и текущий ремонт мест захоронения 288,3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128161" y="3774373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Озеленение территорий 1 163,1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7338950" y="3701142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 общественных территорий 4 387,0 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142504" y="4957946"/>
            <a:ext cx="1971304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Обустройство и содержание  территории парка 554,7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6373091" y="5183578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ремонт и содержание уличного освещения  </a:t>
            </a:r>
          </a:p>
          <a:p>
            <a:pPr algn="ctr"/>
            <a:r>
              <a:rPr lang="ru-RU" sz="1400" dirty="0" smtClean="0"/>
              <a:t>3 184,4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80" y="522514"/>
            <a:ext cx="515389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КУЛЬТУРА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881" y="1158840"/>
            <a:ext cx="450074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2020 году расходы на учреждения культуры составили 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4 436,0 тыс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. рублей.</a:t>
            </a:r>
          </a:p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мероприятия в сфере культуры, проводимые в рамках муниципальной программы «Развитие культуры»:</a:t>
            </a:r>
          </a:p>
        </p:txBody>
      </p:sp>
      <p:pic>
        <p:nvPicPr>
          <p:cNvPr id="5" name="Рисунок 4" descr="kisspng-home-appliance-major-appliance-icon-desktop-pc-5a7b19edf30153.2072960815180170059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2031" y="2731326"/>
            <a:ext cx="3216327" cy="186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7" name="AutoShape 2" descr="https://miro.medium.com/max/1000/1*yb5bVrqYySPYyMeFgff0KQ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AutoShape 4" descr="https://miro.medium.com/max/1000/1*yb5bVrqYySPYyMeFgff0KQ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17" name="Picture 5" descr="C:\Users\11_03\Desktop\1 yb5bVrqYySPYyMeFgff0KQ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887" y="4595748"/>
            <a:ext cx="3528189" cy="193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8b8f12309e9ac4afaade20e5d04ffc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4535" y="736271"/>
            <a:ext cx="2826328" cy="199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47009" y="1483789"/>
            <a:ext cx="2662447" cy="1176283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Развитие </a:t>
            </a:r>
            <a:r>
              <a:rPr lang="ru-RU" sz="1600" b="1" i="1" dirty="0" smtClean="0">
                <a:solidFill>
                  <a:schemeClr val="tx1"/>
                </a:solidFill>
              </a:rPr>
              <a:t>культуры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4 436,0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040083" y="1484416"/>
            <a:ext cx="3051958" cy="1175657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Экономическое развитие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0,0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194567" y="1493685"/>
            <a:ext cx="2662447" cy="1047634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Информационное </a:t>
            </a:r>
            <a:r>
              <a:rPr lang="ru-RU" sz="1600" b="1" i="1" dirty="0" smtClean="0">
                <a:solidFill>
                  <a:schemeClr val="tx1"/>
                </a:solidFill>
              </a:rPr>
              <a:t>общество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157,8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441863" y="2726736"/>
            <a:ext cx="2688181" cy="1263372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Обеспечение общественного порядка и противодействия преступности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1,7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4928" y="2766952"/>
            <a:ext cx="3070165" cy="2196933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Предупреждение и ликвидация последствий чрезвычайных ситуаций, обеспечение первичных мер пожарной безопасности и обеспечения безопасности людей на водных объектах 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100,9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242457" y="2807886"/>
            <a:ext cx="2652159" cy="121785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Муниципальная политика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27,8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37504" y="5557652"/>
            <a:ext cx="4275119" cy="109253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0,0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690752" y="5527964"/>
            <a:ext cx="4263243" cy="1187532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Формирование современной городской среды на территории Тарасовского </a:t>
            </a:r>
            <a:r>
              <a:rPr lang="ru-RU" sz="1600" b="1" i="1" dirty="0" smtClean="0">
                <a:solidFill>
                  <a:schemeClr val="tx1"/>
                </a:solidFill>
              </a:rPr>
              <a:t>сельского поселения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2 561,9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3515096" y="4156367"/>
            <a:ext cx="5415148" cy="1175656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Обеспечение качественными жилищно-коммунальными услугами населения Тарасовского сельского поселения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11 125,99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53142"/>
            <a:ext cx="9144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Реализация муниципальных программ в 2020 году</a:t>
            </a:r>
          </a:p>
          <a:p>
            <a:pPr algn="ctr">
              <a:defRPr/>
            </a:pPr>
            <a:endParaRPr lang="ru-RU" sz="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nedzher-21-vek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9112"/>
            <a:ext cx="9144000" cy="505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-201613" y="1414463"/>
          <a:ext cx="9001126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1268"/>
            <a:ext cx="9144000" cy="95410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Объём муниципальных программ </a:t>
            </a:r>
          </a:p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общем объёме расходов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70013"/>
            <a:ext cx="9144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3988" y="1711325"/>
            <a:ext cx="8836025" cy="901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/>
              <a:t>Направления бюджетной и налоговой политики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-190005" y="2695699"/>
          <a:ext cx="2422566" cy="378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2185056" y="2703617"/>
          <a:ext cx="2173185" cy="37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6507678" y="2713511"/>
          <a:ext cx="2446317" cy="372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4334494" y="2755076"/>
          <a:ext cx="2861953" cy="368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Администрация </a:t>
            </a:r>
            <a:r>
              <a:rPr lang="ru-RU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Тарасовского </a:t>
            </a: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4912"/>
            <a:ext cx="9144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9392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направления бюджетной и налоговой политики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2020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-178129" y="1300348"/>
          <a:ext cx="9654639" cy="55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34388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Результаты исполнения бюджета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2020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285750" y="2184400"/>
          <a:ext cx="8633360" cy="4333320"/>
        </p:xfrm>
        <a:graphic>
          <a:graphicData uri="http://schemas.openxmlformats.org/drawingml/2006/table">
            <a:tbl>
              <a:tblPr/>
              <a:tblGrid>
                <a:gridCol w="2826327"/>
                <a:gridCol w="2149434"/>
                <a:gridCol w="1852550"/>
                <a:gridCol w="1745917"/>
                <a:gridCol w="59132"/>
              </a:tblGrid>
              <a:tr h="601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Плановые бюджетные назначения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 исполнения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32 700,3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33 515,4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102,5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96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8 722,9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8 722,0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99,9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34 286,9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33 031,2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96,3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Дефицит(-),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(+)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- 953,7 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484,2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-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34818" name="Picture 2" descr="D:\doc\Моя папка\БЮДЖЕТ ДЛЯ ГРАЖДАН\для презентаций\картинки для презентации\25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152" y="814572"/>
            <a:ext cx="3416940" cy="177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004" y="665017"/>
            <a:ext cx="5260769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характеристики бюджета Тарасовского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2020 год</a:t>
            </a:r>
          </a:p>
          <a:p>
            <a:pPr algn="ctr">
              <a:defRPr/>
            </a:pP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52402" y="1446812"/>
            <a:ext cx="4324595" cy="773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        </a:t>
            </a:r>
            <a:r>
              <a:rPr lang="ru-RU" b="1" i="1" dirty="0"/>
              <a:t>Налоги на прибыль, </a:t>
            </a:r>
          </a:p>
          <a:p>
            <a:pPr algn="ctr">
              <a:defRPr/>
            </a:pPr>
            <a:r>
              <a:rPr lang="ru-RU" b="1" i="1" dirty="0"/>
              <a:t>       доходы </a:t>
            </a:r>
            <a:r>
              <a:rPr lang="ru-RU" b="1" i="1" dirty="0" smtClean="0"/>
              <a:t>7 218,2</a:t>
            </a:r>
            <a:endParaRPr lang="ru-RU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6256" y="3069770"/>
            <a:ext cx="4334492" cy="8015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        </a:t>
            </a:r>
            <a:r>
              <a:rPr lang="ru-RU" b="1" i="1" dirty="0"/>
              <a:t>Налоги на совокупный </a:t>
            </a:r>
          </a:p>
          <a:p>
            <a:pPr algn="ctr">
              <a:defRPr/>
            </a:pPr>
            <a:r>
              <a:rPr lang="ru-RU" b="1" i="1" dirty="0"/>
              <a:t>     доход </a:t>
            </a:r>
            <a:r>
              <a:rPr lang="ru-RU" b="1" i="1" dirty="0" smtClean="0"/>
              <a:t>6 108,9</a:t>
            </a:r>
            <a:endParaRPr lang="ru-RU" b="1" i="1" dirty="0"/>
          </a:p>
        </p:txBody>
      </p:sp>
      <p:sp>
        <p:nvSpPr>
          <p:cNvPr id="24" name="Овал 23"/>
          <p:cNvSpPr/>
          <p:nvPr/>
        </p:nvSpPr>
        <p:spPr>
          <a:xfrm>
            <a:off x="201880" y="1436913"/>
            <a:ext cx="866899" cy="74814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4682836" y="5894118"/>
            <a:ext cx="4318659" cy="773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1750" b="1" i="1" dirty="0"/>
              <a:t>Доходы от использования</a:t>
            </a:r>
          </a:p>
          <a:p>
            <a:pPr algn="ctr">
              <a:defRPr/>
            </a:pPr>
            <a:r>
              <a:rPr lang="ru-RU" sz="1750" b="1" i="1" dirty="0"/>
              <a:t>            имущества </a:t>
            </a:r>
            <a:r>
              <a:rPr lang="ru-RU" sz="1750" b="1" i="1" dirty="0" smtClean="0"/>
              <a:t>264,1</a:t>
            </a:r>
            <a:endParaRPr lang="ru-RU" sz="1750" b="1" i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48249" y="2189020"/>
            <a:ext cx="4370119" cy="791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Штрафы </a:t>
            </a:r>
            <a:r>
              <a:rPr lang="ru-RU" b="1" i="1" dirty="0" smtClean="0"/>
              <a:t>34,1</a:t>
            </a:r>
            <a:endParaRPr lang="ru-RU" b="1" i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19501" y="3920837"/>
            <a:ext cx="4381995" cy="773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Безвозмездные </a:t>
            </a:r>
          </a:p>
          <a:p>
            <a:pPr algn="ctr">
              <a:defRPr/>
            </a:pPr>
            <a:r>
              <a:rPr lang="ru-RU" b="1" i="1" dirty="0"/>
              <a:t>      поступления </a:t>
            </a:r>
            <a:r>
              <a:rPr lang="ru-RU" b="1" i="1" dirty="0" smtClean="0"/>
              <a:t>8 722,0</a:t>
            </a:r>
            <a:endParaRPr lang="ru-RU" b="1" i="1" dirty="0"/>
          </a:p>
        </p:txBody>
      </p:sp>
      <p:sp>
        <p:nvSpPr>
          <p:cNvPr id="43" name="Овал 42"/>
          <p:cNvSpPr/>
          <p:nvPr/>
        </p:nvSpPr>
        <p:spPr>
          <a:xfrm>
            <a:off x="4725287" y="5901563"/>
            <a:ext cx="879475" cy="7604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213426" y="3087688"/>
            <a:ext cx="901700" cy="79533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Овал 50"/>
          <p:cNvSpPr/>
          <p:nvPr/>
        </p:nvSpPr>
        <p:spPr>
          <a:xfrm>
            <a:off x="4679765" y="3966709"/>
            <a:ext cx="890587" cy="76041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Овал 51"/>
          <p:cNvSpPr/>
          <p:nvPr/>
        </p:nvSpPr>
        <p:spPr>
          <a:xfrm>
            <a:off x="4572948" y="2197410"/>
            <a:ext cx="901700" cy="74930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0" y="47501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Исполнение доходов бюджета Тарасовского 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2020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</a:t>
            </a: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8026" y="4908467"/>
            <a:ext cx="4334492" cy="801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          Налоги на имущество</a:t>
            </a:r>
          </a:p>
          <a:p>
            <a:pPr algn="ctr">
              <a:defRPr/>
            </a:pPr>
            <a:r>
              <a:rPr lang="ru-RU" b="1" i="1" dirty="0" smtClean="0"/>
              <a:t>11 168,0</a:t>
            </a:r>
            <a:endParaRPr lang="ru-RU" b="1" i="1" dirty="0"/>
          </a:p>
        </p:txBody>
      </p:sp>
      <p:sp>
        <p:nvSpPr>
          <p:cNvPr id="53" name="Овал 52"/>
          <p:cNvSpPr/>
          <p:nvPr/>
        </p:nvSpPr>
        <p:spPr>
          <a:xfrm>
            <a:off x="272865" y="4896160"/>
            <a:ext cx="866775" cy="76835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\Моя папка\БЮДЖЕТ ДЛЯ ГРАЖДАН\для презентаций\картинки для презентации\i258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621" y="1049977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3766"/>
            <a:ext cx="894211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Поступления в бюджет Тарасовского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77800" y="1182688"/>
          <a:ext cx="8823325" cy="552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22513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Структура налоговых и неналоговых доходов бюджета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сельского поселения за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2020 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25425" y="1282535"/>
          <a:ext cx="8716963" cy="541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571" y="748143"/>
            <a:ext cx="625829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Безвозмездные поступления из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друхих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бюджетов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2020 году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2481263"/>
          <a:ext cx="8905875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4" name="Picture 6" descr="D:\doc\Моя папка\БЮДЖЕТ ДЛЯ ГРАЖДАН\для презентаций\картинки для презентации\49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5" y="571503"/>
            <a:ext cx="2398815" cy="211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1617663"/>
            <a:ext cx="67040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Исполнение бюджета </a:t>
            </a:r>
            <a:endParaRPr lang="ru-RU" sz="24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Тарасовского сельского поселения    </a:t>
            </a:r>
          </a:p>
          <a:p>
            <a:pPr algn="ctr">
              <a:defRPr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8 722,0 </a:t>
            </a: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308759" y="1386258"/>
          <a:ext cx="5106391" cy="189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156364" y="1833565"/>
          <a:ext cx="5343896" cy="83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144489" y="2873828"/>
          <a:ext cx="5189516" cy="22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144487" y="5391397"/>
          <a:ext cx="4857009" cy="116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3765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Исполнение расходов бюджета 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Тарасовского сельского поселения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2020 год</a:t>
            </a:r>
          </a:p>
          <a:p>
            <a:pPr algn="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-320634" y="3545585"/>
          <a:ext cx="5106391" cy="191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-476993" y="5685127"/>
          <a:ext cx="5343896" cy="87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5F006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7225</TotalTime>
  <Words>631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Тарасовского района за 2013 год</dc:title>
  <dc:creator>Ольга В. Димитрова</dc:creator>
  <cp:lastModifiedBy>User</cp:lastModifiedBy>
  <cp:revision>777</cp:revision>
  <cp:lastPrinted>2020-03-12T08:45:56Z</cp:lastPrinted>
  <dcterms:created xsi:type="dcterms:W3CDTF">2014-05-06T10:06:48Z</dcterms:created>
  <dcterms:modified xsi:type="dcterms:W3CDTF">2021-06-01T13:00:23Z</dcterms:modified>
</cp:coreProperties>
</file>