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7" d="100"/>
          <a:sy n="107" d="100"/>
        </p:scale>
        <p:origin x="-2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 -27 518,6</c:v>
                </c:pt>
                <c:pt idx="1">
                  <c:v>2024 год -27 957,6</c:v>
                </c:pt>
                <c:pt idx="2">
                  <c:v>2025 год -28 411,8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27518.6</c:v>
                </c:pt>
                <c:pt idx="1">
                  <c:v>27957.599999999995</c:v>
                </c:pt>
                <c:pt idx="2">
                  <c:v>28411.8</c:v>
                </c:pt>
              </c:numCache>
            </c:numRef>
          </c:val>
        </c:ser>
        <c:overlap val="100"/>
        <c:axId val="91379200"/>
        <c:axId val="90209280"/>
      </c:barChart>
      <c:catAx>
        <c:axId val="91379200"/>
        <c:scaling>
          <c:orientation val="minMax"/>
        </c:scaling>
        <c:axPos val="b"/>
        <c:numFmt formatCode="General" sourceLinked="0"/>
        <c:tickLblPos val="nextTo"/>
        <c:crossAx val="90209280"/>
        <c:crosses val="autoZero"/>
        <c:auto val="1"/>
        <c:lblAlgn val="ctr"/>
        <c:lblOffset val="100"/>
      </c:catAx>
      <c:valAx>
        <c:axId val="90209280"/>
        <c:scaling>
          <c:orientation val="minMax"/>
        </c:scaling>
        <c:axPos val="l"/>
        <c:majorGridlines/>
        <c:numFmt formatCode="#,##0.00" sourceLinked="1"/>
        <c:tickLblPos val="nextTo"/>
        <c:crossAx val="91379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46.8</c:v>
                </c:pt>
                <c:pt idx="1">
                  <c:v>53.7</c:v>
                </c:pt>
                <c:pt idx="2">
                  <c:v>55.2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29</c:v>
                </c:pt>
                <c:pt idx="1">
                  <c:v>24.6</c:v>
                </c:pt>
                <c:pt idx="2">
                  <c:v>22.3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16.2</c:v>
                </c:pt>
                <c:pt idx="1">
                  <c:v>18.2</c:v>
                </c:pt>
                <c:pt idx="2">
                  <c:v>18.899999999999999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</c:ser>
        <c:ser>
          <c:idx val="8"/>
          <c:order val="8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0.04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90905600"/>
        <c:axId val="90919680"/>
        <c:axId val="0"/>
      </c:bar3DChart>
      <c:catAx>
        <c:axId val="90905600"/>
        <c:scaling>
          <c:orientation val="minMax"/>
        </c:scaling>
        <c:axPos val="l"/>
        <c:numFmt formatCode="General" sourceLinked="1"/>
        <c:tickLblPos val="nextTo"/>
        <c:crossAx val="90919680"/>
        <c:crosses val="autoZero"/>
        <c:auto val="1"/>
        <c:lblAlgn val="ctr"/>
        <c:lblOffset val="100"/>
      </c:catAx>
      <c:valAx>
        <c:axId val="90919680"/>
        <c:scaling>
          <c:orientation val="minMax"/>
        </c:scaling>
        <c:axPos val="b"/>
        <c:majorGridlines/>
        <c:numFmt formatCode="0%" sourceLinked="1"/>
        <c:tickLblPos val="nextTo"/>
        <c:crossAx val="90905600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65930659157033034"/>
          <c:y val="1.7423449791190145E-2"/>
          <c:w val="0.29321467960373748"/>
          <c:h val="0.7922233892662428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31229.8</c:v>
                </c:pt>
                <c:pt idx="1">
                  <c:v>29583.7</c:v>
                </c:pt>
                <c:pt idx="2">
                  <c:v>29957.8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14850.7</c:v>
                </c:pt>
                <c:pt idx="1">
                  <c:v>13399</c:v>
                </c:pt>
                <c:pt idx="2">
                  <c:v>13094.4</c:v>
                </c:pt>
              </c:numCache>
            </c:numRef>
          </c:val>
        </c:ser>
        <c:gapDepth val="0"/>
        <c:shape val="box"/>
        <c:axId val="90369408"/>
        <c:axId val="91089536"/>
        <c:axId val="0"/>
      </c:bar3DChart>
      <c:catAx>
        <c:axId val="9036940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089536"/>
        <c:crosses val="autoZero"/>
        <c:auto val="1"/>
        <c:lblAlgn val="ctr"/>
        <c:lblOffset val="100"/>
        <c:tickLblSkip val="1"/>
        <c:tickMarkSkip val="1"/>
      </c:catAx>
      <c:valAx>
        <c:axId val="9108953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36940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3"/>
          <c:w val="0.33606557377049268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плановый период 2024 и 2025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на плановый период 2024 и 2025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плановый период 2024 и 2025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 год и на плановый период 2024 и 2025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3-2025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3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2024 и 2025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2023-2025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9,614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2023 </a:t>
            </a:r>
            <a:r>
              <a:rPr lang="ru-RU" dirty="0" smtClean="0">
                <a:solidFill>
                  <a:srgbClr val="7030A0"/>
                </a:solidFill>
              </a:rPr>
              <a:t>год – </a:t>
            </a:r>
            <a:r>
              <a:rPr lang="ru-RU" dirty="0" smtClean="0">
                <a:solidFill>
                  <a:srgbClr val="7030A0"/>
                </a:solidFill>
              </a:rPr>
              <a:t>5 053,0 </a:t>
            </a:r>
            <a:r>
              <a:rPr lang="ru-RU" dirty="0" smtClean="0">
                <a:solidFill>
                  <a:srgbClr val="7030A0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2024 </a:t>
            </a:r>
            <a:r>
              <a:rPr lang="ru-RU" dirty="0" smtClean="0">
                <a:solidFill>
                  <a:srgbClr val="7030A0"/>
                </a:solidFill>
              </a:rPr>
              <a:t>год – </a:t>
            </a:r>
            <a:r>
              <a:rPr lang="ru-RU" dirty="0" smtClean="0">
                <a:solidFill>
                  <a:srgbClr val="7030A0"/>
                </a:solidFill>
              </a:rPr>
              <a:t>5 370,8 </a:t>
            </a:r>
            <a:r>
              <a:rPr lang="ru-RU" dirty="0" smtClean="0">
                <a:solidFill>
                  <a:srgbClr val="7030A0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2025 </a:t>
            </a:r>
            <a:r>
              <a:rPr lang="ru-RU" dirty="0" smtClean="0">
                <a:solidFill>
                  <a:srgbClr val="7030A0"/>
                </a:solidFill>
              </a:rPr>
              <a:t>год – </a:t>
            </a:r>
            <a:r>
              <a:rPr lang="ru-RU" dirty="0" smtClean="0">
                <a:solidFill>
                  <a:srgbClr val="7030A0"/>
                </a:solidFill>
              </a:rPr>
              <a:t>5 659,6 </a:t>
            </a:r>
            <a:r>
              <a:rPr lang="ru-RU" dirty="0" smtClean="0">
                <a:solidFill>
                  <a:srgbClr val="7030A0"/>
                </a:solidFill>
              </a:rPr>
              <a:t>тыс.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bg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bg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2023 год и на плановый период 2024 и 2025 годов направлен 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Основная идеология бюджетного прогноза Тарасовского сельского поселения на период 2023-2036оды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2023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(проект)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31 229,8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29 583,7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29 957,8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31 229,8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29 583,7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29 957,8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2023-2025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481597" y="803928"/>
          <a:ext cx="7177792" cy="6315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2024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2025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3 711,2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1 626,1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1 546,0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1495,0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1 628,0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1 011,9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910,7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635,3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2023-2025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«бюджет развития» Тарасовского сельского поселения Тарасовского района на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 smtClean="0">
                <a:solidFill>
                  <a:schemeClr val="bg1"/>
                </a:solidFill>
              </a:rPr>
              <a:t>год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31 229,8 </a:t>
            </a:r>
            <a:r>
              <a:rPr lang="ru-RU" sz="2000" dirty="0" smtClean="0">
                <a:solidFill>
                  <a:schemeClr val="bg1"/>
                </a:solidFill>
              </a:rPr>
              <a:t>тыс. рублей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14 604,3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588,0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</a:t>
            </a:r>
            <a:r>
              <a:rPr lang="ru-RU" dirty="0" smtClean="0">
                <a:solidFill>
                  <a:prstClr val="black"/>
                </a:solidFill>
              </a:rPr>
              <a:t>545,0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9 054,5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 </a:t>
            </a:r>
            <a:r>
              <a:rPr lang="ru-RU" dirty="0" smtClean="0">
                <a:solidFill>
                  <a:schemeClr val="bg1"/>
                </a:solidFill>
              </a:rPr>
              <a:t>70,0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 </a:t>
            </a:r>
            <a:r>
              <a:rPr lang="ru-RU" dirty="0" smtClean="0">
                <a:solidFill>
                  <a:schemeClr val="bg1"/>
                </a:solidFill>
              </a:rPr>
              <a:t>5 053,0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586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11,1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22155" y="5286647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Социальная политика</a:t>
            </a:r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183,9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1922</TotalTime>
  <Words>464</Words>
  <Application>Microsoft Office PowerPoint</Application>
  <PresentationFormat>Экран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ПРОЕКТ Бюджета                   ТАРАСОВСКОГО СЕЛЬСКОГО ПОСЕЛЕНИЯ Тарасовского района  на 2023 год  и на плановый период 2024 и 2025 годов</vt:lpstr>
      <vt:lpstr>Слайд 2</vt:lpstr>
      <vt:lpstr>ПРОЕКТ БЮДЖЕТ ТАРАСОВСКОГО СЕЛЬСКОГО ПОСЕЛЕНИЯ ТАРАСОВСКОГО РАЙОНА  на 2023 год и на плановый период 2024 и 2025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2023 год   31 229,8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252</cp:revision>
  <cp:lastPrinted>2018-01-10T10:21:39Z</cp:lastPrinted>
  <dcterms:created xsi:type="dcterms:W3CDTF">2014-05-06T10:06:48Z</dcterms:created>
  <dcterms:modified xsi:type="dcterms:W3CDTF">2023-02-08T06:15:39Z</dcterms:modified>
</cp:coreProperties>
</file>