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7" d="100"/>
          <a:sy n="107" d="100"/>
        </p:scale>
        <p:origin x="-23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 -27 518,6</c:v>
                </c:pt>
                <c:pt idx="1">
                  <c:v>2024 год -27 957,6</c:v>
                </c:pt>
                <c:pt idx="2">
                  <c:v>2025 год -28 411,8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27518.6</c:v>
                </c:pt>
                <c:pt idx="1">
                  <c:v>27957.599999999988</c:v>
                </c:pt>
                <c:pt idx="2">
                  <c:v>28411.8</c:v>
                </c:pt>
              </c:numCache>
            </c:numRef>
          </c:val>
        </c:ser>
        <c:overlap val="100"/>
        <c:axId val="70665344"/>
        <c:axId val="70666880"/>
      </c:barChart>
      <c:catAx>
        <c:axId val="70665344"/>
        <c:scaling>
          <c:orientation val="minMax"/>
        </c:scaling>
        <c:axPos val="b"/>
        <c:numFmt formatCode="General" sourceLinked="0"/>
        <c:tickLblPos val="nextTo"/>
        <c:crossAx val="70666880"/>
        <c:crosses val="autoZero"/>
        <c:auto val="1"/>
        <c:lblAlgn val="ctr"/>
        <c:lblOffset val="100"/>
      </c:catAx>
      <c:valAx>
        <c:axId val="70666880"/>
        <c:scaling>
          <c:orientation val="minMax"/>
        </c:scaling>
        <c:axPos val="l"/>
        <c:majorGridlines/>
        <c:numFmt formatCode="#,##0.00" sourceLinked="1"/>
        <c:tickLblPos val="nextTo"/>
        <c:crossAx val="706653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46.8</c:v>
                </c:pt>
                <c:pt idx="1">
                  <c:v>53.7</c:v>
                </c:pt>
                <c:pt idx="2">
                  <c:v>55.2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1.2</c:v>
                </c:pt>
                <c:pt idx="1">
                  <c:v>2.1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29</c:v>
                </c:pt>
                <c:pt idx="1">
                  <c:v>24.6</c:v>
                </c:pt>
                <c:pt idx="2">
                  <c:v>22.3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16.2</c:v>
                </c:pt>
                <c:pt idx="1">
                  <c:v>18.2</c:v>
                </c:pt>
                <c:pt idx="2">
                  <c:v>18.899999999999999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0.6000000000000002</c:v>
                </c:pt>
                <c:pt idx="1">
                  <c:v>0.6000000000000002</c:v>
                </c:pt>
                <c:pt idx="2">
                  <c:v>0.70000000000000018</c:v>
                </c:pt>
              </c:numCache>
            </c:numRef>
          </c:val>
        </c:ser>
        <c:ser>
          <c:idx val="8"/>
          <c:order val="8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Лист1!$J$1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4.0000000000000015E-2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70855296"/>
        <c:axId val="71123328"/>
        <c:axId val="0"/>
      </c:bar3DChart>
      <c:catAx>
        <c:axId val="70855296"/>
        <c:scaling>
          <c:orientation val="minMax"/>
        </c:scaling>
        <c:axPos val="l"/>
        <c:numFmt formatCode="General" sourceLinked="1"/>
        <c:tickLblPos val="nextTo"/>
        <c:crossAx val="71123328"/>
        <c:crosses val="autoZero"/>
        <c:auto val="1"/>
        <c:lblAlgn val="ctr"/>
        <c:lblOffset val="100"/>
      </c:catAx>
      <c:valAx>
        <c:axId val="71123328"/>
        <c:scaling>
          <c:orientation val="minMax"/>
        </c:scaling>
        <c:axPos val="b"/>
        <c:majorGridlines/>
        <c:numFmt formatCode="0%" sourceLinked="1"/>
        <c:tickLblPos val="nextTo"/>
        <c:crossAx val="70855296"/>
        <c:crosses val="autoZero"/>
        <c:crossBetween val="between"/>
      </c:valAx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65930659157033034"/>
          <c:y val="1.7423449791190145E-2"/>
          <c:w val="0.29321467960373748"/>
          <c:h val="0.7922233892662424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1"/>
          <c:y val="4.7210300429184553E-2"/>
          <c:w val="0.53747072599531509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31229.8</c:v>
                </c:pt>
                <c:pt idx="1">
                  <c:v>29583.7</c:v>
                </c:pt>
                <c:pt idx="2">
                  <c:v>29957.8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14850.7</c:v>
                </c:pt>
                <c:pt idx="1">
                  <c:v>13399</c:v>
                </c:pt>
                <c:pt idx="2">
                  <c:v>13094.4</c:v>
                </c:pt>
              </c:numCache>
            </c:numRef>
          </c:val>
        </c:ser>
        <c:gapDepth val="0"/>
        <c:shape val="box"/>
        <c:axId val="71476736"/>
        <c:axId val="71478272"/>
        <c:axId val="0"/>
      </c:bar3DChart>
      <c:catAx>
        <c:axId val="71476736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478272"/>
        <c:crosses val="autoZero"/>
        <c:auto val="1"/>
        <c:lblAlgn val="ctr"/>
        <c:lblOffset val="100"/>
        <c:tickLblSkip val="1"/>
        <c:tickMarkSkip val="1"/>
      </c:catAx>
      <c:valAx>
        <c:axId val="71478272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47673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07"/>
          <c:w val="0.33606557377049295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</a:t>
          </a:r>
          <a:r>
            <a:rPr lang="ru-RU" sz="160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формирования </a:t>
          </a:r>
          <a:r>
            <a:rPr lang="ru-RU" sz="160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бюджета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Тарасовского сельского поселения Тарасовского района на 20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 год и плановый период 2024 и 2025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Областной закон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«Об областном бюджете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 год и на плановый период 2024 и 2025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3-2025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3-2025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</a:t>
          </a:r>
          <a:r>
            <a:rPr lang="ru-RU" sz="1600" kern="120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формирования </a:t>
          </a:r>
          <a:r>
            <a:rPr lang="ru-RU" sz="1600" kern="120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бюджета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Тарасовского сельского поселения Тарасовского района на 20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 год и плановый период 2024 и 2025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Областной закон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«Об областном бюджете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 год и на плановый период 2024 и 2025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3-2025 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3-2025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Бюджет                   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</a:t>
            </a:r>
            <a:r>
              <a:rPr lang="en-US" sz="4900" dirty="0" smtClean="0"/>
              <a:t>2</a:t>
            </a:r>
            <a:r>
              <a:rPr lang="ru-RU" sz="4900" dirty="0" smtClean="0"/>
              <a:t>3 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2024 и 2025 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2023-2025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9,614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2023 год – 5 053,0 тыс. руб.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2024 год – 5 370,8 тыс. руб.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2025 год – 5 659,6 тыс. 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bg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bg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2023 год и на плановый период 2024 и 2025 годов направлен 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Основная идеология бюджетного прогноза Тарасовского сельского поселения на период 2023-2036оды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2023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 2024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31 229,8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29 583,7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29 957,8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31 229,8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29 583,7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29 957,8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2023-2025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в 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4818576"/>
              </p:ext>
            </p:extLst>
          </p:nvPr>
        </p:nvGraphicFramePr>
        <p:xfrm>
          <a:off x="1481597" y="803928"/>
          <a:ext cx="7177792" cy="63157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 </a:t>
                      </a:r>
                      <a:br>
                        <a:rPr lang="ru-RU" sz="1400" dirty="0" smtClean="0"/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2024 год </a:t>
                      </a:r>
                      <a:br>
                        <a:rPr lang="ru-RU" sz="1400" dirty="0" smtClean="0"/>
                      </a:b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2025 год </a:t>
                      </a:r>
                      <a:br>
                        <a:rPr lang="ru-RU" sz="1400" dirty="0" smtClean="0"/>
                      </a:b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3 711,2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1 626,1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1 546,0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1495,0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1 628,0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1 011,9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910,7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588,2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614,2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635,3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2023-2025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</a:rPr>
              <a:t>«бюджет развития» Тарасовского сельского поселения Тарасовского района на 2023 год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31 229,8 тыс. рублей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14 604,3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588,0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120,0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1 545,0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9 054,5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Образование 70,0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 5 053,0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586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11,1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22155" y="5286647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Социальная политика</a:t>
            </a:r>
            <a:endParaRPr lang="ru-RU" dirty="0">
              <a:solidFill>
                <a:prstClr val="black"/>
              </a:solidFill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183,9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1923</TotalTime>
  <Words>449</Words>
  <Application>Microsoft Office PowerPoint</Application>
  <PresentationFormat>Экран (4:3)</PresentationFormat>
  <Paragraphs>119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 Бюджет                   ТАРАСОВСКОГО СЕЛЬСКОГО ПОСЕЛЕНИЯ Тарасовского района  на 2023 год  и на плановый период 2024 и 2025 годов</vt:lpstr>
      <vt:lpstr>Слайд 2</vt:lpstr>
      <vt:lpstr>БЮДЖЕТ ТАРАСОВСКОГО СЕЛЬСКОГО ПОСЕЛЕНИЯ ТАРАСОВСКОГО РАЙОНА  на 2023 год и на плановый период 2024 и 2025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2023 год   31 229,8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254</cp:revision>
  <cp:lastPrinted>2018-01-10T10:21:39Z</cp:lastPrinted>
  <dcterms:created xsi:type="dcterms:W3CDTF">2014-05-06T10:06:48Z</dcterms:created>
  <dcterms:modified xsi:type="dcterms:W3CDTF">2023-02-08T06:22:27Z</dcterms:modified>
</cp:coreProperties>
</file>