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82" d="100"/>
          <a:sy n="82" d="100"/>
        </p:scale>
        <p:origin x="-2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 -24 688,3</c:v>
                </c:pt>
                <c:pt idx="1">
                  <c:v>2022 год -25 177,0</c:v>
                </c:pt>
                <c:pt idx="2">
                  <c:v>2023 год -25 753,7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24688.3</c:v>
                </c:pt>
                <c:pt idx="1">
                  <c:v>25177</c:v>
                </c:pt>
                <c:pt idx="2">
                  <c:v>25753.7</c:v>
                </c:pt>
              </c:numCache>
            </c:numRef>
          </c:val>
        </c:ser>
        <c:overlap val="100"/>
        <c:axId val="65228800"/>
        <c:axId val="65230336"/>
      </c:barChart>
      <c:catAx>
        <c:axId val="65228800"/>
        <c:scaling>
          <c:orientation val="minMax"/>
        </c:scaling>
        <c:axPos val="b"/>
        <c:numFmt formatCode="General" sourceLinked="0"/>
        <c:tickLblPos val="nextTo"/>
        <c:crossAx val="65230336"/>
        <c:crosses val="autoZero"/>
        <c:auto val="1"/>
        <c:lblAlgn val="ctr"/>
        <c:lblOffset val="100"/>
      </c:catAx>
      <c:valAx>
        <c:axId val="65230336"/>
        <c:scaling>
          <c:orientation val="minMax"/>
        </c:scaling>
        <c:axPos val="l"/>
        <c:majorGridlines/>
        <c:numFmt formatCode="#,##0.00" sourceLinked="1"/>
        <c:tickLblPos val="nextTo"/>
        <c:crossAx val="65228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18.8</c:v>
                </c:pt>
                <c:pt idx="1">
                  <c:v>19.100000000000001</c:v>
                </c:pt>
                <c:pt idx="2">
                  <c:v>27.2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0.70000000000000007</c:v>
                </c:pt>
                <c:pt idx="1">
                  <c:v>0.8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0.30000000000000004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71.599999999999994</c:v>
                </c:pt>
                <c:pt idx="1">
                  <c:v>73.2</c:v>
                </c:pt>
                <c:pt idx="2">
                  <c:v>62.1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5.7</c:v>
                </c:pt>
                <c:pt idx="1">
                  <c:v>6.4</c:v>
                </c:pt>
                <c:pt idx="2">
                  <c:v>8.8000000000000007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</c:ser>
        <c:ser>
          <c:idx val="8"/>
          <c:order val="8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Лист1!$J$1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1.0000000000000002E-2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65330176"/>
        <c:axId val="65417984"/>
        <c:axId val="0"/>
      </c:bar3DChart>
      <c:catAx>
        <c:axId val="65330176"/>
        <c:scaling>
          <c:orientation val="minMax"/>
        </c:scaling>
        <c:axPos val="l"/>
        <c:numFmt formatCode="General" sourceLinked="1"/>
        <c:tickLblPos val="nextTo"/>
        <c:crossAx val="65417984"/>
        <c:crosses val="autoZero"/>
        <c:auto val="1"/>
        <c:lblAlgn val="ctr"/>
        <c:lblOffset val="100"/>
      </c:catAx>
      <c:valAx>
        <c:axId val="65417984"/>
        <c:scaling>
          <c:orientation val="minMax"/>
        </c:scaling>
        <c:axPos val="b"/>
        <c:majorGridlines/>
        <c:numFmt formatCode="0%" sourceLinked="1"/>
        <c:tickLblPos val="nextTo"/>
        <c:crossAx val="65330176"/>
        <c:crosses val="autoZero"/>
        <c:crossBetween val="between"/>
      </c:valAx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65930659157033034"/>
          <c:y val="1.7423449791190145E-2"/>
          <c:w val="0.29321467960373748"/>
          <c:h val="0.7922233892662430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5"/>
          <c:y val="4.7210300429184553E-2"/>
          <c:w val="0.53747072599531542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66826.5</c:v>
                </c:pt>
                <c:pt idx="1">
                  <c:v>62434.7</c:v>
                </c:pt>
                <c:pt idx="2">
                  <c:v>47027.199999999997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52302.8</c:v>
                </c:pt>
                <c:pt idx="1">
                  <c:v>50372.9</c:v>
                </c:pt>
                <c:pt idx="2">
                  <c:v>34042.800000000003</c:v>
                </c:pt>
              </c:numCache>
            </c:numRef>
          </c:val>
        </c:ser>
        <c:gapDepth val="0"/>
        <c:shape val="box"/>
        <c:axId val="65591168"/>
        <c:axId val="65592704"/>
        <c:axId val="0"/>
      </c:bar3DChart>
      <c:catAx>
        <c:axId val="6559116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5592704"/>
        <c:crosses val="autoZero"/>
        <c:auto val="1"/>
        <c:lblAlgn val="ctr"/>
        <c:lblOffset val="100"/>
        <c:tickLblSkip val="1"/>
        <c:tickMarkSkip val="1"/>
      </c:catAx>
      <c:valAx>
        <c:axId val="65592704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559116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16"/>
          <c:w val="0.33606557377049256"/>
          <c:h val="0.59227467811158863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 год и плановый период 2022 и 2023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Областной закон </a:t>
          </a:r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«Об областном бюджете на 20</a:t>
          </a:r>
          <a:r>
            <a: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 год и на плановый период 2022 и 2023 годов»</a:t>
          </a:r>
          <a:endParaRPr lang="ru-RU" sz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1-2023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1-2023 годы</a:t>
          </a:r>
          <a:endParaRPr lang="ru-RU" sz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 год и плановый период 2022 и 2023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Областной закон </a:t>
          </a: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«Об областном бюджете на 20</a:t>
          </a:r>
          <a:r>
            <a:rPr lang="en-US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 год и на плановый период 2022 и 2023 годов»</a:t>
          </a:r>
          <a:endParaRPr lang="ru-RU" sz="12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1-2023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1-2023 годы</a:t>
          </a:r>
          <a:endParaRPr lang="ru-RU" sz="12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Бюджет                   </a:t>
            </a:r>
            <a:r>
              <a:rPr lang="ru-RU" sz="4900" dirty="0" smtClean="0"/>
              <a:t>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</a:t>
            </a:r>
            <a:r>
              <a:rPr lang="ru-RU" sz="4900" dirty="0" smtClean="0"/>
              <a:t>1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2022 и 2023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2021-2023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9,858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2021 год – 3 800,0 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2022 год – 4 000,0 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2023 год – 4 148,2 тыс. 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bg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bg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2022 и 2023 годов направлен 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Основная идеология бюджетного прогноза Тарасовского сельского поселения на период 2017-2028 годы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назначения на 2021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назначения 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назначения 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66 826,5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62 434,7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47 027,2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66 826,5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62 434,7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47 027,2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2021-2023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44818576"/>
              </p:ext>
            </p:extLst>
          </p:nvPr>
        </p:nvGraphicFramePr>
        <p:xfrm>
          <a:off x="1481597" y="803928"/>
          <a:ext cx="7177792" cy="6315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2022 год </a:t>
                      </a:r>
                      <a:br>
                        <a:rPr lang="ru-RU" sz="1400" dirty="0" smtClean="0"/>
                      </a:b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2023 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42 138,2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37 257,7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21 273,5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1744,2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3 757,2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616,2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800,8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36 156,1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36 156,1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19 969,4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480,7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485,4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503,3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2021-2023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>«бюджет развития» Тарасовского сельского поселения Тарасовского района на 2021 год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66 826,5 тыс. рублей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12 574,2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480,5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120,0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1 794,2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47 826,6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 80,0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 3 800,0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586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22155" y="5286647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Социальная политика</a:t>
            </a:r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145,1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1898</TotalTime>
  <Words>454</Words>
  <Application>Microsoft Office PowerPoint</Application>
  <PresentationFormat>Экран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Бюджет                   ТАРАСОВСКОГО СЕЛЬСКОГО ПОСЕЛЕНИЯ Тарасовского района  на 2021 год  и на плановый период 2022 и 2023 годов</vt:lpstr>
      <vt:lpstr>Слайд 2</vt:lpstr>
      <vt:lpstr>БЮДЖЕТ ТАРАСОВСКОГО СЕЛЬСКОГО ПОСЕЛЕНИЯ ТАРАСОВСКОГО РАЙОНА  на 2021 год и на плановый период 2022 и 2023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2021 год   66 826,5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250</cp:revision>
  <cp:lastPrinted>2018-01-10T10:21:39Z</cp:lastPrinted>
  <dcterms:created xsi:type="dcterms:W3CDTF">2014-05-06T10:06:48Z</dcterms:created>
  <dcterms:modified xsi:type="dcterms:W3CDTF">2021-08-17T11:53:55Z</dcterms:modified>
</cp:coreProperties>
</file>