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ED0C1"/>
    <a:srgbClr val="4331C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71" d="100"/>
          <a:sy n="71" d="100"/>
        </p:scale>
        <p:origin x="-108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2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 -22 968,7</c:v>
                </c:pt>
                <c:pt idx="1">
                  <c:v>2021 год -23 247,1</c:v>
                </c:pt>
                <c:pt idx="2">
                  <c:v>2022 год -23 551,9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22968.7</c:v>
                </c:pt>
                <c:pt idx="1">
                  <c:v>23247.1</c:v>
                </c:pt>
                <c:pt idx="2">
                  <c:v>23551.9</c:v>
                </c:pt>
              </c:numCache>
            </c:numRef>
          </c:val>
        </c:ser>
        <c:overlap val="100"/>
        <c:axId val="184014336"/>
        <c:axId val="184015872"/>
      </c:barChart>
      <c:catAx>
        <c:axId val="184014336"/>
        <c:scaling>
          <c:orientation val="minMax"/>
        </c:scaling>
        <c:axPos val="b"/>
        <c:numFmt formatCode="General" sourceLinked="0"/>
        <c:tickLblPos val="nextTo"/>
        <c:crossAx val="184015872"/>
        <c:crosses val="autoZero"/>
        <c:auto val="1"/>
        <c:lblAlgn val="ctr"/>
        <c:lblOffset val="100"/>
      </c:catAx>
      <c:valAx>
        <c:axId val="184015872"/>
        <c:scaling>
          <c:orientation val="minMax"/>
        </c:scaling>
        <c:axPos val="l"/>
        <c:majorGridlines/>
        <c:numFmt formatCode="#,##0.00" sourceLinked="1"/>
        <c:tickLblPos val="nextTo"/>
        <c:crossAx val="1840143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16.8</c:v>
                </c:pt>
                <c:pt idx="1">
                  <c:v>29</c:v>
                </c:pt>
                <c:pt idx="2">
                  <c:v>28.9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0.6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0.3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73.400000000000006</c:v>
                </c:pt>
                <c:pt idx="1">
                  <c:v>61</c:v>
                </c:pt>
                <c:pt idx="2">
                  <c:v>61.2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0.1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6.7</c:v>
                </c:pt>
                <c:pt idx="1">
                  <c:v>8.4</c:v>
                </c:pt>
                <c:pt idx="2">
                  <c:v>8.4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0.01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181478912"/>
        <c:axId val="184006912"/>
        <c:axId val="0"/>
      </c:bar3DChart>
      <c:catAx>
        <c:axId val="181478912"/>
        <c:scaling>
          <c:orientation val="minMax"/>
        </c:scaling>
        <c:axPos val="l"/>
        <c:numFmt formatCode="General" sourceLinked="1"/>
        <c:tickLblPos val="nextTo"/>
        <c:crossAx val="184006912"/>
        <c:crosses val="autoZero"/>
        <c:auto val="1"/>
        <c:lblAlgn val="ctr"/>
        <c:lblOffset val="100"/>
      </c:catAx>
      <c:valAx>
        <c:axId val="184006912"/>
        <c:scaling>
          <c:orientation val="minMax"/>
        </c:scaling>
        <c:axPos val="b"/>
        <c:majorGridlines/>
        <c:numFmt formatCode="0%" sourceLinked="1"/>
        <c:tickLblPos val="nextTo"/>
        <c:crossAx val="181478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0659157033034"/>
          <c:y val="1.7423449791190145E-2"/>
          <c:w val="0.31486852665623061"/>
          <c:h val="0.8907391187020354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8"/>
          <c:y val="4.7210300429184553E-2"/>
          <c:w val="0.53747072599531576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66293.5</c:v>
                </c:pt>
                <c:pt idx="1">
                  <c:v>47378.8</c:v>
                </c:pt>
                <c:pt idx="2">
                  <c:v>47846.9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</c:strCache>
            </c:strRef>
          </c:cat>
          <c:val>
            <c:numRef>
              <c:f>Sheet1!$B$3:$E$3</c:f>
              <c:numCache>
                <c:formatCode>#,##0.00</c:formatCode>
                <c:ptCount val="4"/>
                <c:pt idx="0">
                  <c:v>53959.6</c:v>
                </c:pt>
                <c:pt idx="1">
                  <c:v>33804.300000000003</c:v>
                </c:pt>
                <c:pt idx="2">
                  <c:v>34154.300000000003</c:v>
                </c:pt>
              </c:numCache>
            </c:numRef>
          </c:val>
        </c:ser>
        <c:gapDepth val="0"/>
        <c:shape val="box"/>
        <c:axId val="185427840"/>
        <c:axId val="185429376"/>
        <c:axId val="0"/>
      </c:bar3DChart>
      <c:catAx>
        <c:axId val="185427840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85429376"/>
        <c:crosses val="autoZero"/>
        <c:auto val="1"/>
        <c:lblAlgn val="ctr"/>
        <c:lblOffset val="100"/>
        <c:tickLblSkip val="1"/>
        <c:tickMarkSkip val="1"/>
      </c:catAx>
      <c:valAx>
        <c:axId val="185429376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8542784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24"/>
          <c:w val="0.33606557377049229"/>
          <c:h val="0.5922746781115884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</a:t>
          </a:r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 и плановый период 202</a:t>
          </a:r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и 202</a:t>
          </a:r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 и на плановый период 202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и 202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-202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-202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</a:t>
          </a: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 и плановый период 202</a:t>
          </a: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и 202</a:t>
          </a: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2222" y="1973655"/>
        <a:ext cx="2926178" cy="305019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 и на плановый период 202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и 202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3300" y="0"/>
        <a:ext cx="4668238" cy="170181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-202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годы</a:t>
          </a:r>
        </a:p>
      </dsp:txBody>
      <dsp:txXfrm>
        <a:off x="5108620" y="2354082"/>
        <a:ext cx="2889686" cy="2233567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9684" y="5155759"/>
        <a:ext cx="3688978" cy="170181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-202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507579"/>
        <a:ext cx="2180691" cy="1898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71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588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3678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81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846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427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056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17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075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50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097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254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23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87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352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695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32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808892"/>
            <a:ext cx="7755467" cy="4818185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</a:t>
            </a:r>
            <a:r>
              <a:rPr lang="ru-RU" sz="4900" dirty="0" smtClean="0"/>
              <a:t>Бюджета                   ТАРАСОВСКОГО СЕЛЬСКОГО ПОСЕЛЕНИЯ Тарасовского района </a:t>
            </a:r>
            <a:br>
              <a:rPr lang="ru-RU" sz="4900" dirty="0" smtClean="0"/>
            </a:br>
            <a:r>
              <a:rPr lang="ru-RU" sz="4900" dirty="0" smtClean="0"/>
              <a:t>на 20</a:t>
            </a:r>
            <a:r>
              <a:rPr lang="en-US" sz="4900" dirty="0" smtClean="0"/>
              <a:t>20</a:t>
            </a:r>
            <a:r>
              <a:rPr lang="ru-RU" sz="4900" dirty="0" smtClean="0"/>
              <a:t> год </a:t>
            </a:r>
            <a:br>
              <a:rPr lang="ru-RU" sz="4900" dirty="0" smtClean="0"/>
            </a:br>
            <a:r>
              <a:rPr lang="ru-RU" sz="4900" dirty="0" smtClean="0"/>
              <a:t>и на плановый период 202</a:t>
            </a:r>
            <a:r>
              <a:rPr lang="en-US" sz="4900" dirty="0" smtClean="0"/>
              <a:t>1</a:t>
            </a:r>
            <a:r>
              <a:rPr lang="ru-RU" sz="4900" dirty="0" smtClean="0"/>
              <a:t> и 202</a:t>
            </a:r>
            <a:r>
              <a:rPr lang="en-US" sz="4900" dirty="0" smtClean="0"/>
              <a:t>2</a:t>
            </a:r>
            <a:r>
              <a:rPr lang="ru-RU" sz="4900" dirty="0" smtClean="0"/>
              <a:t> годов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4819493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smtClean="0"/>
                        <a:t>на 2020-2022</a:t>
                      </a:r>
                      <a:r>
                        <a:rPr lang="ru-RU" baseline="0" smtClean="0"/>
                        <a:t> </a:t>
                      </a:r>
                      <a:r>
                        <a:rPr lang="ru-RU" baseline="0" dirty="0" smtClean="0"/>
                        <a:t>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Тарасовского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</a:t>
            </a:r>
            <a:r>
              <a:rPr lang="ru-RU" sz="1200" dirty="0" smtClean="0">
                <a:solidFill>
                  <a:prstClr val="black"/>
                </a:solidFill>
              </a:rPr>
              <a:t>противодействие преступности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спорта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626778"/>
            <a:ext cx="3194753" cy="11198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Предупреждение и ликвидация последствий чрезвычайных ситуаций, обеспечение первичных мер пожарной безопасности и обеспечение безопасности людей на водных объектах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Формирование  современной городской среды на территории Тарасовского сельского поселения Тарасовского района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Экономическое развитие и инновационная экономика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2624142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Тарасовском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01851960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10,035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57039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2020 </a:t>
            </a:r>
            <a:r>
              <a:rPr lang="ru-RU" dirty="0" smtClean="0">
                <a:solidFill>
                  <a:schemeClr val="tx1"/>
                </a:solidFill>
              </a:rPr>
              <a:t>год – </a:t>
            </a:r>
            <a:r>
              <a:rPr lang="ru-RU" dirty="0" smtClean="0">
                <a:solidFill>
                  <a:schemeClr val="tx1"/>
                </a:solidFill>
              </a:rPr>
              <a:t>4 436,0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2021 </a:t>
            </a:r>
            <a:r>
              <a:rPr lang="ru-RU" dirty="0" smtClean="0">
                <a:solidFill>
                  <a:schemeClr val="tx1"/>
                </a:solidFill>
              </a:rPr>
              <a:t>год – </a:t>
            </a:r>
            <a:r>
              <a:rPr lang="ru-RU" dirty="0" smtClean="0">
                <a:solidFill>
                  <a:schemeClr val="tx1"/>
                </a:solidFill>
              </a:rPr>
              <a:t>4 000,0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2022 </a:t>
            </a:r>
            <a:r>
              <a:rPr lang="ru-RU" dirty="0" smtClean="0">
                <a:solidFill>
                  <a:schemeClr val="tx1"/>
                </a:solidFill>
              </a:rPr>
              <a:t>год – </a:t>
            </a:r>
            <a:r>
              <a:rPr lang="ru-RU" dirty="0" smtClean="0">
                <a:solidFill>
                  <a:schemeClr val="tx1"/>
                </a:solidFill>
              </a:rPr>
              <a:t>4 000,0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Тарасовского сельского поселения Тарасовского района «</a:t>
            </a:r>
            <a:r>
              <a:rPr lang="ru-RU" sz="1400" b="1" dirty="0" err="1" smtClean="0">
                <a:solidFill>
                  <a:schemeClr val="tx1"/>
                </a:solidFill>
              </a:rPr>
              <a:t>Россошанский</a:t>
            </a:r>
            <a:r>
              <a:rPr lang="ru-RU" sz="1400" b="1" dirty="0" smtClean="0">
                <a:solidFill>
                  <a:schemeClr val="tx1"/>
                </a:solidFill>
              </a:rPr>
              <a:t> сельский дом культуры»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58202000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 ТАРАСОВСКОГО СЕЛЬСКОГО ПОСЕЛЕНИЯ ТАРАСОВСКОГО РАЙОНА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2020 год и на плановый период 2021 и 2023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Тарасовского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Тарасовского сельского поселения на период 2017-2028 годы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6353159"/>
              </p:ext>
            </p:extLst>
          </p:nvPr>
        </p:nvGraphicFramePr>
        <p:xfrm>
          <a:off x="1365957" y="2034549"/>
          <a:ext cx="7180166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58"/>
                <a:gridCol w="1565031"/>
                <a:gridCol w="1881554"/>
                <a:gridCol w="1916723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2020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2021 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2022 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66 293,5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47 378,8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47 846,9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66 293,5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47 378,8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47 846,9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Тарасовского сельского поселения Тарасовского района на 2020-2022 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232446370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530" y="-1"/>
            <a:ext cx="815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Тарасовского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4818576"/>
              </p:ext>
            </p:extLst>
          </p:nvPr>
        </p:nvGraphicFramePr>
        <p:xfrm>
          <a:off x="1481597" y="803928"/>
          <a:ext cx="7177792" cy="58215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697414"/>
                <a:gridCol w="1195754"/>
                <a:gridCol w="1211503"/>
              </a:tblGrid>
              <a:tr h="11293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2021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2022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43 324,8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24 131,7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24 295,0</a:t>
                      </a:r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9817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поддержку мер по обеспечению сбалансированности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3 803,7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3 747,5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3 885,3</a:t>
                      </a:r>
                      <a:endParaRPr lang="ru-RU" sz="1600" dirty="0"/>
                    </a:p>
                  </a:txBody>
                  <a:tcPr/>
                </a:tc>
              </a:tr>
              <a:tr h="53605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бюджетам сельских поселений на реализацию программ формирования современной городской среды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37 778,0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19 969,4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19969,4</a:t>
                      </a:r>
                      <a:endParaRPr lang="ru-RU" sz="16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407,2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440,3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68753209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Тарасовского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2020-2022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«бюджет развития» Тарасовского сельского поселения Тарасовского района на </a:t>
            </a:r>
            <a:r>
              <a:rPr lang="ru-RU" sz="2000" dirty="0" smtClean="0"/>
              <a:t>2020 </a:t>
            </a:r>
            <a:r>
              <a:rPr lang="ru-RU" sz="2000" dirty="0" smtClean="0"/>
              <a:t>год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 66 293,5 тыс</a:t>
            </a:r>
            <a:r>
              <a:rPr lang="ru-RU" sz="2000" dirty="0" smtClean="0"/>
              <a:t>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177.0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11 144,1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407,0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200,0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68434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1335,9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311" y="3768434"/>
            <a:ext cx="2288497" cy="1147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48 683,9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0315" y="3728854"/>
            <a:ext cx="3103685" cy="12112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 </a:t>
            </a:r>
            <a:r>
              <a:rPr lang="ru-RU" dirty="0" smtClean="0">
                <a:solidFill>
                  <a:schemeClr val="tx1"/>
                </a:solidFill>
              </a:rPr>
              <a:t>80,5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 </a:t>
            </a:r>
            <a:r>
              <a:rPr lang="ru-RU" dirty="0" smtClean="0">
                <a:solidFill>
                  <a:schemeClr val="tx1"/>
                </a:solidFill>
              </a:rPr>
              <a:t>4 436,0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19958" y="5274248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6,1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1852</TotalTime>
  <Words>453</Words>
  <Application>Microsoft Office PowerPoint</Application>
  <PresentationFormat>Экран 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 ПРОЕКТ Бюджета                   ТАРАСОВСКОГО СЕЛЬСКОГО ПОСЕЛЕНИЯ Тарасовского района  на 2020 год  и на плановый период 2021 и 2022 годов</vt:lpstr>
      <vt:lpstr>Слайд 2</vt:lpstr>
      <vt:lpstr>ПРОЕКТ БЮДЖЕТ ТАРАСОВСКОГО СЕЛЬСКОГО ПОСЕЛЕНИЯ ТАРАСОВСКОГО РАЙОНА  на 2020 год и на плановый период 2021 и 2023 годов направлен   на решение следующих ключевых задач:</vt:lpstr>
      <vt:lpstr>Слайд 4</vt:lpstr>
      <vt:lpstr>Слайд 5</vt:lpstr>
      <vt:lpstr>Слайд 6</vt:lpstr>
      <vt:lpstr>Слайд 7</vt:lpstr>
      <vt:lpstr>Слайд 8</vt:lpstr>
      <vt:lpstr> «бюджет развития» Тарасовского сельского поселения Тарасовского района на 2020 год   66 293,5 тыс. рублей</vt:lpstr>
      <vt:lpstr>Слайд 10</vt:lpstr>
      <vt:lpstr>Слайд 11</vt:lpstr>
      <vt:lpstr>Численность населения в Тарасовском сельском поселении Тарасовского района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240</cp:revision>
  <cp:lastPrinted>2018-01-10T10:21:39Z</cp:lastPrinted>
  <dcterms:created xsi:type="dcterms:W3CDTF">2014-05-06T10:06:48Z</dcterms:created>
  <dcterms:modified xsi:type="dcterms:W3CDTF">2021-08-17T08:38:58Z</dcterms:modified>
</cp:coreProperties>
</file>