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77" r:id="rId4"/>
    <p:sldId id="272" r:id="rId5"/>
    <p:sldId id="275" r:id="rId6"/>
    <p:sldId id="282" r:id="rId7"/>
    <p:sldId id="283" r:id="rId8"/>
    <p:sldId id="284" r:id="rId9"/>
    <p:sldId id="260" r:id="rId10"/>
    <p:sldId id="271" r:id="rId11"/>
    <p:sldId id="289" r:id="rId12"/>
    <p:sldId id="290" r:id="rId13"/>
    <p:sldId id="291" r:id="rId14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ED0C1"/>
    <a:srgbClr val="4331C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88" autoAdjust="0"/>
    <p:restoredTop sz="86380" autoAdjust="0"/>
  </p:normalViewPr>
  <p:slideViewPr>
    <p:cSldViewPr snapToGrid="0">
      <p:cViewPr varScale="1">
        <p:scale>
          <a:sx n="71" d="100"/>
          <a:sy n="71" d="100"/>
        </p:scale>
        <p:origin x="-108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27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2"/>
  <c:chart>
    <c:title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поступлений собственных доходов 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 -22 968,7</c:v>
                </c:pt>
                <c:pt idx="1">
                  <c:v>2021 год -23 247,1</c:v>
                </c:pt>
                <c:pt idx="2">
                  <c:v>2022 год -23 551,9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22968.7</c:v>
                </c:pt>
                <c:pt idx="1">
                  <c:v>23247.1</c:v>
                </c:pt>
                <c:pt idx="2">
                  <c:v>23551.9</c:v>
                </c:pt>
              </c:numCache>
            </c:numRef>
          </c:val>
        </c:ser>
        <c:overlap val="100"/>
        <c:axId val="49457792"/>
        <c:axId val="49463680"/>
      </c:barChart>
      <c:catAx>
        <c:axId val="49457792"/>
        <c:scaling>
          <c:orientation val="minMax"/>
        </c:scaling>
        <c:axPos val="b"/>
        <c:numFmt formatCode="General" sourceLinked="0"/>
        <c:tickLblPos val="nextTo"/>
        <c:crossAx val="49463680"/>
        <c:crosses val="autoZero"/>
        <c:auto val="1"/>
        <c:lblAlgn val="ctr"/>
        <c:lblOffset val="100"/>
      </c:catAx>
      <c:valAx>
        <c:axId val="49463680"/>
        <c:scaling>
          <c:orientation val="minMax"/>
        </c:scaling>
        <c:axPos val="l"/>
        <c:majorGridlines/>
        <c:numFmt formatCode="#,##0.00" sourceLinked="1"/>
        <c:tickLblPos val="nextTo"/>
        <c:crossAx val="494577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
 вопросы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16.8</c:v>
                </c:pt>
                <c:pt idx="1">
                  <c:v>29</c:v>
                </c:pt>
                <c:pt idx="2">
                  <c:v>28.9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0.6</c:v>
                </c:pt>
                <c:pt idx="1">
                  <c:v>0.9</c:v>
                </c:pt>
                <c:pt idx="2">
                  <c:v>0.9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 безопасность и правоохранительная деятельность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0.3</c:v>
                </c:pt>
                <c:pt idx="1">
                  <c:v>0.4</c:v>
                </c:pt>
                <c:pt idx="2">
                  <c:v>0.4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жилищно
-коммунальное хозяйство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73.400000000000006</c:v>
                </c:pt>
                <c:pt idx="1">
                  <c:v>61</c:v>
                </c:pt>
                <c:pt idx="2">
                  <c:v>61.2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Образование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0.1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Культура, 
кинематография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6.7</c:v>
                </c:pt>
                <c:pt idx="1">
                  <c:v>8.4</c:v>
                </c:pt>
                <c:pt idx="2">
                  <c:v>8.4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0.01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hape val="cylinder"/>
        <c:axId val="49335296"/>
        <c:axId val="49345280"/>
        <c:axId val="0"/>
      </c:bar3DChart>
      <c:catAx>
        <c:axId val="49335296"/>
        <c:scaling>
          <c:orientation val="minMax"/>
        </c:scaling>
        <c:axPos val="l"/>
        <c:numFmt formatCode="General" sourceLinked="1"/>
        <c:tickLblPos val="nextTo"/>
        <c:crossAx val="49345280"/>
        <c:crosses val="autoZero"/>
        <c:auto val="1"/>
        <c:lblAlgn val="ctr"/>
        <c:lblOffset val="100"/>
      </c:catAx>
      <c:valAx>
        <c:axId val="49345280"/>
        <c:scaling>
          <c:orientation val="minMax"/>
        </c:scaling>
        <c:axPos val="b"/>
        <c:majorGridlines/>
        <c:numFmt formatCode="0%" sourceLinked="1"/>
        <c:tickLblPos val="nextTo"/>
        <c:crossAx val="49335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930659157033034"/>
          <c:y val="1.7423449791190145E-2"/>
          <c:w val="0.31486852665623066"/>
          <c:h val="0.8907391187020354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8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17"/>
          <c:y val="4.7210300429184553E-2"/>
          <c:w val="0.53747072599531565"/>
          <c:h val="0.8261802575107296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2020г.</c:v>
                </c:pt>
                <c:pt idx="1">
                  <c:v>2021г.</c:v>
                </c:pt>
                <c:pt idx="2">
                  <c:v>2022г.</c:v>
                </c:pt>
              </c:strCache>
            </c:strRef>
          </c:cat>
          <c:val>
            <c:numRef>
              <c:f>Sheet1!$B$2:$E$2</c:f>
              <c:numCache>
                <c:formatCode>#,##0.00</c:formatCode>
                <c:ptCount val="4"/>
                <c:pt idx="0">
                  <c:v>66293.5</c:v>
                </c:pt>
                <c:pt idx="1">
                  <c:v>47378.8</c:v>
                </c:pt>
                <c:pt idx="2">
                  <c:v>47846.9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2020г.</c:v>
                </c:pt>
                <c:pt idx="1">
                  <c:v>2021г.</c:v>
                </c:pt>
                <c:pt idx="2">
                  <c:v>2022г.</c:v>
                </c:pt>
              </c:strCache>
            </c:strRef>
          </c:cat>
          <c:val>
            <c:numRef>
              <c:f>Sheet1!$B$3:$E$3</c:f>
              <c:numCache>
                <c:formatCode>#,##0.00</c:formatCode>
                <c:ptCount val="4"/>
                <c:pt idx="0">
                  <c:v>53959.6</c:v>
                </c:pt>
                <c:pt idx="1">
                  <c:v>33804.300000000003</c:v>
                </c:pt>
                <c:pt idx="2">
                  <c:v>34154.300000000003</c:v>
                </c:pt>
              </c:numCache>
            </c:numRef>
          </c:val>
        </c:ser>
        <c:gapDepth val="0"/>
        <c:shape val="box"/>
        <c:axId val="87918080"/>
        <c:axId val="87919616"/>
        <c:axId val="0"/>
      </c:bar3DChart>
      <c:catAx>
        <c:axId val="87918080"/>
        <c:scaling>
          <c:orientation val="minMax"/>
        </c:scaling>
        <c:axPos val="b"/>
        <c:numFmt formatCode="General" sourceLinked="1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7919616"/>
        <c:crosses val="autoZero"/>
        <c:auto val="1"/>
        <c:lblAlgn val="ctr"/>
        <c:lblOffset val="100"/>
        <c:tickLblSkip val="1"/>
        <c:tickMarkSkip val="1"/>
      </c:catAx>
      <c:valAx>
        <c:axId val="87919616"/>
        <c:scaling>
          <c:orientation val="minMax"/>
        </c:scaling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#,##0.00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7918080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37874866912"/>
          <c:y val="0.16738187336388818"/>
          <c:w val="0.33606557377049245"/>
          <c:h val="0.59227467811158852"/>
        </c:manualLayout>
      </c:layout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5E29D-DD62-41A7-9A27-55D757AFB9B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E54C20-AEDF-4DE4-8141-D99DADEBF205}">
      <dgm:prSet phldrT="[Текст]"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бюджета Тарасовского сельского поселения Тарасовского района на 20</a:t>
          </a:r>
          <a:r>
            <a: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год и плановый период 202</a:t>
          </a:r>
          <a:r>
            <a: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и 202</a:t>
          </a:r>
          <a:r>
            <a: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годов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447E71B-38D7-4EF6-99A0-01CB8D89ACD0}" type="parTrans" cxnId="{A0E3C933-75D0-4FB8-A670-1EBC3576ED2D}">
      <dgm:prSet/>
      <dgm:spPr/>
      <dgm:t>
        <a:bodyPr/>
        <a:lstStyle/>
        <a:p>
          <a:endParaRPr lang="ru-RU"/>
        </a:p>
      </dgm:t>
    </dgm:pt>
    <dgm:pt modelId="{629A806B-0E51-4553-ABF4-8B0174B46B49}" type="sibTrans" cxnId="{A0E3C933-75D0-4FB8-A670-1EBC3576ED2D}">
      <dgm:prSet/>
      <dgm:spPr/>
      <dgm:t>
        <a:bodyPr/>
        <a:lstStyle/>
        <a:p>
          <a:endParaRPr lang="ru-RU"/>
        </a:p>
      </dgm:t>
    </dgm:pt>
    <dgm:pt modelId="{5455ACDF-60C5-4167-87A1-29BAE2611F9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Бюджет областного закона «Об областном бюджете на 20</a:t>
          </a:r>
          <a:r>
            <a: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год и на плановый период 202</a:t>
          </a:r>
          <a:r>
            <a: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и 202</a:t>
          </a:r>
          <a:r>
            <a: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годов»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E1E1E93-492B-4752-8771-29B7E012A160}" type="parTrans" cxnId="{C4CF7E9F-FBEB-4861-880E-D0A079A07CD1}">
      <dgm:prSet/>
      <dgm:spPr/>
      <dgm:t>
        <a:bodyPr/>
        <a:lstStyle/>
        <a:p>
          <a:endParaRPr lang="ru-RU"/>
        </a:p>
      </dgm:t>
    </dgm:pt>
    <dgm:pt modelId="{8BED254E-C52A-435B-8AEF-9276B7C23FCD}" type="sibTrans" cxnId="{C4CF7E9F-FBEB-4861-880E-D0A079A07CD1}">
      <dgm:prSet/>
      <dgm:spPr/>
      <dgm:t>
        <a:bodyPr/>
        <a:lstStyle/>
        <a:p>
          <a:endParaRPr lang="ru-RU"/>
        </a:p>
      </dgm:t>
    </dgm:pt>
    <dgm:pt modelId="{32577181-D210-4440-B4C4-2C31499A9FC9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Тарасовского сельского поселения Тарасовского района на 20</a:t>
          </a:r>
          <a:r>
            <a: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-202</a:t>
          </a:r>
          <a:r>
            <a: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годы</a:t>
          </a:r>
        </a:p>
      </dgm:t>
    </dgm:pt>
    <dgm:pt modelId="{975F5F54-8F33-4342-8B29-8F29F8D67DB4}" type="parTrans" cxnId="{A20D9942-A971-4A59-83A7-8F08DDF7BD6D}">
      <dgm:prSet/>
      <dgm:spPr/>
      <dgm:t>
        <a:bodyPr/>
        <a:lstStyle/>
        <a:p>
          <a:endParaRPr lang="ru-RU"/>
        </a:p>
      </dgm:t>
    </dgm:pt>
    <dgm:pt modelId="{3A352F1C-685F-437C-B4DC-389D18335C9C}" type="sibTrans" cxnId="{A20D9942-A971-4A59-83A7-8F08DDF7BD6D}">
      <dgm:prSet/>
      <dgm:spPr/>
      <dgm:t>
        <a:bodyPr/>
        <a:lstStyle/>
        <a:p>
          <a:endParaRPr lang="ru-RU"/>
        </a:p>
      </dgm:t>
    </dgm:pt>
    <dgm:pt modelId="{FDED49B2-9BC1-4499-9A39-CA1A64D4D91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Тарасовского сельского поселения Тарасовского района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4D28E53-EFC3-45B4-B690-479F575FFEA3}" type="parTrans" cxnId="{E0441DBC-1177-418A-83AE-0DCE178E899C}">
      <dgm:prSet/>
      <dgm:spPr/>
      <dgm:t>
        <a:bodyPr/>
        <a:lstStyle/>
        <a:p>
          <a:endParaRPr lang="ru-RU"/>
        </a:p>
      </dgm:t>
    </dgm:pt>
    <dgm:pt modelId="{8F7FB4EF-62C9-47CF-B22A-0B5C267272A7}" type="sibTrans" cxnId="{E0441DBC-1177-418A-83AE-0DCE178E899C}">
      <dgm:prSet/>
      <dgm:spPr/>
      <dgm:t>
        <a:bodyPr/>
        <a:lstStyle/>
        <a:p>
          <a:endParaRPr lang="ru-RU"/>
        </a:p>
      </dgm:t>
    </dgm:pt>
    <dgm:pt modelId="{8EFC5A77-6E7D-450F-9384-1E9D6A4D5640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Тарасовского сельского поселения Тарасовского района на 20</a:t>
          </a:r>
          <a:r>
            <a: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-202</a:t>
          </a:r>
          <a:r>
            <a: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годы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0CC3054-8EF7-48B5-9617-692D3F3A1805}" type="parTrans" cxnId="{7948D6DC-085D-4FA3-B69C-C625B1318F76}">
      <dgm:prSet/>
      <dgm:spPr/>
      <dgm:t>
        <a:bodyPr/>
        <a:lstStyle/>
        <a:p>
          <a:endParaRPr lang="ru-RU"/>
        </a:p>
      </dgm:t>
    </dgm:pt>
    <dgm:pt modelId="{D958899C-6BC4-484B-BC94-078B7B1C7D04}" type="sibTrans" cxnId="{7948D6DC-085D-4FA3-B69C-C625B1318F76}">
      <dgm:prSet/>
      <dgm:spPr/>
      <dgm:t>
        <a:bodyPr/>
        <a:lstStyle/>
        <a:p>
          <a:endParaRPr lang="ru-RU"/>
        </a:p>
      </dgm:t>
    </dgm:pt>
    <dgm:pt modelId="{C0EC7E88-BA1A-43D0-BBD3-F56BD0E40B73}" type="pres">
      <dgm:prSet presAssocID="{E545E29D-DD62-41A7-9A27-55D757AFB9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62C16F-E6CF-4E0F-A188-5C8495C8EF20}" type="pres">
      <dgm:prSet presAssocID="{88E54C20-AEDF-4DE4-8141-D99DADEBF205}" presName="centerShape" presStyleLbl="node0" presStyleIdx="0" presStyleCnt="1" custScaleX="120361" custScaleY="125462" custLinFactNeighborX="-6767" custLinFactNeighborY="1353"/>
      <dgm:spPr/>
      <dgm:t>
        <a:bodyPr/>
        <a:lstStyle/>
        <a:p>
          <a:endParaRPr lang="ru-RU"/>
        </a:p>
      </dgm:t>
    </dgm:pt>
    <dgm:pt modelId="{E81DC298-95F1-4C16-B23B-72D56A06EA14}" type="pres">
      <dgm:prSet presAssocID="{5455ACDF-60C5-4167-87A1-29BAE2611F9F}" presName="node" presStyleLbl="node1" presStyleIdx="0" presStyleCnt="4" custScaleX="274309" custRadScaleRad="101169" custRadScaleInc="-27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E11B6-6EB7-4B09-AFE6-CBB08C65068E}" type="pres">
      <dgm:prSet presAssocID="{5455ACDF-60C5-4167-87A1-29BAE2611F9F}" presName="dummy" presStyleCnt="0"/>
      <dgm:spPr/>
    </dgm:pt>
    <dgm:pt modelId="{E2241868-7F0A-4349-9C0A-91AA9DA88569}" type="pres">
      <dgm:prSet presAssocID="{8BED254E-C52A-435B-8AEF-9276B7C23FC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16AF05E-A9D0-4B22-BD94-A572C9FED59E}" type="pres">
      <dgm:prSet presAssocID="{32577181-D210-4440-B4C4-2C31499A9FC9}" presName="node" presStyleLbl="node1" presStyleIdx="1" presStyleCnt="4" custScaleX="169800" custScaleY="131246" custRadScaleRad="104343" custRadScaleInc="2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D305A-25D0-4223-9445-E4680330A237}" type="pres">
      <dgm:prSet presAssocID="{32577181-D210-4440-B4C4-2C31499A9FC9}" presName="dummy" presStyleCnt="0"/>
      <dgm:spPr/>
    </dgm:pt>
    <dgm:pt modelId="{A3CD22A2-FC00-412E-881B-3DAA514DB57E}" type="pres">
      <dgm:prSet presAssocID="{3A352F1C-685F-437C-B4DC-389D18335C9C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7BF963C-E058-4AEB-BD4E-10EE11DEA837}" type="pres">
      <dgm:prSet presAssocID="{FDED49B2-9BC1-4499-9A39-CA1A64D4D91F}" presName="node" presStyleLbl="node1" presStyleIdx="2" presStyleCnt="4" custScaleX="216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2959D-1C87-4DE9-BF48-C5F1AE277B34}" type="pres">
      <dgm:prSet presAssocID="{FDED49B2-9BC1-4499-9A39-CA1A64D4D91F}" presName="dummy" presStyleCnt="0"/>
      <dgm:spPr/>
    </dgm:pt>
    <dgm:pt modelId="{CA8BA697-50D7-4A40-B433-CB97AC1CDBB8}" type="pres">
      <dgm:prSet presAssocID="{8F7FB4EF-62C9-47CF-B22A-0B5C267272A7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F3764D6-34C0-47AA-98E9-DDEFED2894A0}" type="pres">
      <dgm:prSet presAssocID="{8EFC5A77-6E7D-450F-9384-1E9D6A4D5640}" presName="node" presStyleLbl="node1" presStyleIdx="3" presStyleCnt="4" custScaleX="128139" custScaleY="111567" custRadScaleRad="130319" custRadScaleInc="-1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E64EB-CB9D-45AD-B81C-A600B6414EB9}" type="pres">
      <dgm:prSet presAssocID="{8EFC5A77-6E7D-450F-9384-1E9D6A4D5640}" presName="dummy" presStyleCnt="0"/>
      <dgm:spPr/>
    </dgm:pt>
    <dgm:pt modelId="{54FC7E48-B37F-4081-A237-3F0DC9EEC6AC}" type="pres">
      <dgm:prSet presAssocID="{D958899C-6BC4-484B-BC94-078B7B1C7D04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42D86216-ABC7-43DD-B06F-0123D38A2195}" type="presOf" srcId="{32577181-D210-4440-B4C4-2C31499A9FC9}" destId="{D16AF05E-A9D0-4B22-BD94-A572C9FED59E}" srcOrd="0" destOrd="0" presId="urn:microsoft.com/office/officeart/2005/8/layout/radial6"/>
    <dgm:cxn modelId="{1C466A17-8F66-4C94-954F-FBAE3D3AA4A8}" type="presOf" srcId="{88E54C20-AEDF-4DE4-8141-D99DADEBF205}" destId="{C962C16F-E6CF-4E0F-A188-5C8495C8EF20}" srcOrd="0" destOrd="0" presId="urn:microsoft.com/office/officeart/2005/8/layout/radial6"/>
    <dgm:cxn modelId="{350ABDCD-0AE8-4DD2-95F5-F0BCFD6DEC88}" type="presOf" srcId="{8EFC5A77-6E7D-450F-9384-1E9D6A4D5640}" destId="{9F3764D6-34C0-47AA-98E9-DDEFED2894A0}" srcOrd="0" destOrd="0" presId="urn:microsoft.com/office/officeart/2005/8/layout/radial6"/>
    <dgm:cxn modelId="{0839E9FF-82E3-4FE9-A787-B341ED6B8F9D}" type="presOf" srcId="{5455ACDF-60C5-4167-87A1-29BAE2611F9F}" destId="{E81DC298-95F1-4C16-B23B-72D56A06EA14}" srcOrd="0" destOrd="0" presId="urn:microsoft.com/office/officeart/2005/8/layout/radial6"/>
    <dgm:cxn modelId="{5C3BC65C-62B4-4AB4-B732-6A2AEFC550EA}" type="presOf" srcId="{FDED49B2-9BC1-4499-9A39-CA1A64D4D91F}" destId="{57BF963C-E058-4AEB-BD4E-10EE11DEA837}" srcOrd="0" destOrd="0" presId="urn:microsoft.com/office/officeart/2005/8/layout/radial6"/>
    <dgm:cxn modelId="{A0E3C933-75D0-4FB8-A670-1EBC3576ED2D}" srcId="{E545E29D-DD62-41A7-9A27-55D757AFB9B7}" destId="{88E54C20-AEDF-4DE4-8141-D99DADEBF205}" srcOrd="0" destOrd="0" parTransId="{F447E71B-38D7-4EF6-99A0-01CB8D89ACD0}" sibTransId="{629A806B-0E51-4553-ABF4-8B0174B46B49}"/>
    <dgm:cxn modelId="{7948D6DC-085D-4FA3-B69C-C625B1318F76}" srcId="{88E54C20-AEDF-4DE4-8141-D99DADEBF205}" destId="{8EFC5A77-6E7D-450F-9384-1E9D6A4D5640}" srcOrd="3" destOrd="0" parTransId="{00CC3054-8EF7-48B5-9617-692D3F3A1805}" sibTransId="{D958899C-6BC4-484B-BC94-078B7B1C7D04}"/>
    <dgm:cxn modelId="{482CD76E-3541-408F-9B05-154319B98308}" type="presOf" srcId="{E545E29D-DD62-41A7-9A27-55D757AFB9B7}" destId="{C0EC7E88-BA1A-43D0-BBD3-F56BD0E40B73}" srcOrd="0" destOrd="0" presId="urn:microsoft.com/office/officeart/2005/8/layout/radial6"/>
    <dgm:cxn modelId="{ABB50D0A-DFEC-4710-8325-F78A1B82AA4A}" type="presOf" srcId="{D958899C-6BC4-484B-BC94-078B7B1C7D04}" destId="{54FC7E48-B37F-4081-A237-3F0DC9EEC6AC}" srcOrd="0" destOrd="0" presId="urn:microsoft.com/office/officeart/2005/8/layout/radial6"/>
    <dgm:cxn modelId="{F1C402D6-601D-4319-A3A2-D680FE849E8A}" type="presOf" srcId="{8BED254E-C52A-435B-8AEF-9276B7C23FCD}" destId="{E2241868-7F0A-4349-9C0A-91AA9DA88569}" srcOrd="0" destOrd="0" presId="urn:microsoft.com/office/officeart/2005/8/layout/radial6"/>
    <dgm:cxn modelId="{32456CC0-CE5A-45C8-8B84-4B851CEFB27D}" type="presOf" srcId="{8F7FB4EF-62C9-47CF-B22A-0B5C267272A7}" destId="{CA8BA697-50D7-4A40-B433-CB97AC1CDBB8}" srcOrd="0" destOrd="0" presId="urn:microsoft.com/office/officeart/2005/8/layout/radial6"/>
    <dgm:cxn modelId="{A20D9942-A971-4A59-83A7-8F08DDF7BD6D}" srcId="{88E54C20-AEDF-4DE4-8141-D99DADEBF205}" destId="{32577181-D210-4440-B4C4-2C31499A9FC9}" srcOrd="1" destOrd="0" parTransId="{975F5F54-8F33-4342-8B29-8F29F8D67DB4}" sibTransId="{3A352F1C-685F-437C-B4DC-389D18335C9C}"/>
    <dgm:cxn modelId="{A1CEB53B-641D-497B-8404-ECDCE7F46499}" type="presOf" srcId="{3A352F1C-685F-437C-B4DC-389D18335C9C}" destId="{A3CD22A2-FC00-412E-881B-3DAA514DB57E}" srcOrd="0" destOrd="0" presId="urn:microsoft.com/office/officeart/2005/8/layout/radial6"/>
    <dgm:cxn modelId="{E0441DBC-1177-418A-83AE-0DCE178E899C}" srcId="{88E54C20-AEDF-4DE4-8141-D99DADEBF205}" destId="{FDED49B2-9BC1-4499-9A39-CA1A64D4D91F}" srcOrd="2" destOrd="0" parTransId="{34D28E53-EFC3-45B4-B690-479F575FFEA3}" sibTransId="{8F7FB4EF-62C9-47CF-B22A-0B5C267272A7}"/>
    <dgm:cxn modelId="{C4CF7E9F-FBEB-4861-880E-D0A079A07CD1}" srcId="{88E54C20-AEDF-4DE4-8141-D99DADEBF205}" destId="{5455ACDF-60C5-4167-87A1-29BAE2611F9F}" srcOrd="0" destOrd="0" parTransId="{EE1E1E93-492B-4752-8771-29B7E012A160}" sibTransId="{8BED254E-C52A-435B-8AEF-9276B7C23FCD}"/>
    <dgm:cxn modelId="{510B3D08-F60D-4256-BDE4-DE1D4C29B64C}" type="presParOf" srcId="{C0EC7E88-BA1A-43D0-BBD3-F56BD0E40B73}" destId="{C962C16F-E6CF-4E0F-A188-5C8495C8EF20}" srcOrd="0" destOrd="0" presId="urn:microsoft.com/office/officeart/2005/8/layout/radial6"/>
    <dgm:cxn modelId="{797ED069-E356-46D7-B25F-115D02200DCA}" type="presParOf" srcId="{C0EC7E88-BA1A-43D0-BBD3-F56BD0E40B73}" destId="{E81DC298-95F1-4C16-B23B-72D56A06EA14}" srcOrd="1" destOrd="0" presId="urn:microsoft.com/office/officeart/2005/8/layout/radial6"/>
    <dgm:cxn modelId="{D128022B-B7AE-4E97-9C99-88A83477D969}" type="presParOf" srcId="{C0EC7E88-BA1A-43D0-BBD3-F56BD0E40B73}" destId="{5E4E11B6-6EB7-4B09-AFE6-CBB08C65068E}" srcOrd="2" destOrd="0" presId="urn:microsoft.com/office/officeart/2005/8/layout/radial6"/>
    <dgm:cxn modelId="{4D07518B-4D8F-48EF-BF16-9AC3AC35D83A}" type="presParOf" srcId="{C0EC7E88-BA1A-43D0-BBD3-F56BD0E40B73}" destId="{E2241868-7F0A-4349-9C0A-91AA9DA88569}" srcOrd="3" destOrd="0" presId="urn:microsoft.com/office/officeart/2005/8/layout/radial6"/>
    <dgm:cxn modelId="{27F1FE02-798E-43E6-AA49-CAAF1D074D03}" type="presParOf" srcId="{C0EC7E88-BA1A-43D0-BBD3-F56BD0E40B73}" destId="{D16AF05E-A9D0-4B22-BD94-A572C9FED59E}" srcOrd="4" destOrd="0" presId="urn:microsoft.com/office/officeart/2005/8/layout/radial6"/>
    <dgm:cxn modelId="{D4B9B6E2-40B4-41D2-8EA2-B5BC7BD62433}" type="presParOf" srcId="{C0EC7E88-BA1A-43D0-BBD3-F56BD0E40B73}" destId="{D12D305A-25D0-4223-9445-E4680330A237}" srcOrd="5" destOrd="0" presId="urn:microsoft.com/office/officeart/2005/8/layout/radial6"/>
    <dgm:cxn modelId="{A6CA7A9D-69A6-4B29-9E07-2EEE7B8D7A01}" type="presParOf" srcId="{C0EC7E88-BA1A-43D0-BBD3-F56BD0E40B73}" destId="{A3CD22A2-FC00-412E-881B-3DAA514DB57E}" srcOrd="6" destOrd="0" presId="urn:microsoft.com/office/officeart/2005/8/layout/radial6"/>
    <dgm:cxn modelId="{1983559C-7E61-49EE-AF19-1F7644932085}" type="presParOf" srcId="{C0EC7E88-BA1A-43D0-BBD3-F56BD0E40B73}" destId="{57BF963C-E058-4AEB-BD4E-10EE11DEA837}" srcOrd="7" destOrd="0" presId="urn:microsoft.com/office/officeart/2005/8/layout/radial6"/>
    <dgm:cxn modelId="{851E2F53-8B8D-44B7-9539-B080A606C0C5}" type="presParOf" srcId="{C0EC7E88-BA1A-43D0-BBD3-F56BD0E40B73}" destId="{7C42959D-1C87-4DE9-BF48-C5F1AE277B34}" srcOrd="8" destOrd="0" presId="urn:microsoft.com/office/officeart/2005/8/layout/radial6"/>
    <dgm:cxn modelId="{F4150EB8-56A2-4FCE-B780-A759CF95DD13}" type="presParOf" srcId="{C0EC7E88-BA1A-43D0-BBD3-F56BD0E40B73}" destId="{CA8BA697-50D7-4A40-B433-CB97AC1CDBB8}" srcOrd="9" destOrd="0" presId="urn:microsoft.com/office/officeart/2005/8/layout/radial6"/>
    <dgm:cxn modelId="{F1C50255-6137-4001-9376-D347659BDB71}" type="presParOf" srcId="{C0EC7E88-BA1A-43D0-BBD3-F56BD0E40B73}" destId="{9F3764D6-34C0-47AA-98E9-DDEFED2894A0}" srcOrd="10" destOrd="0" presId="urn:microsoft.com/office/officeart/2005/8/layout/radial6"/>
    <dgm:cxn modelId="{56954CAB-2493-4FDC-898B-0E708C45EDC0}" type="presParOf" srcId="{C0EC7E88-BA1A-43D0-BBD3-F56BD0E40B73}" destId="{281E64EB-CB9D-45AD-B81C-A600B6414EB9}" srcOrd="11" destOrd="0" presId="urn:microsoft.com/office/officeart/2005/8/layout/radial6"/>
    <dgm:cxn modelId="{1742F98B-4672-4360-BA2B-B0B377538F05}" type="presParOf" srcId="{C0EC7E88-BA1A-43D0-BBD3-F56BD0E40B73}" destId="{54FC7E48-B37F-4081-A237-3F0DC9EEC6A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FC7E48-B37F-4081-A237-3F0DC9EEC6AC}">
      <dsp:nvSpPr>
        <dsp:cNvPr id="0" name=""/>
        <dsp:cNvSpPr/>
      </dsp:nvSpPr>
      <dsp:spPr>
        <a:xfrm>
          <a:off x="1028847" y="783325"/>
          <a:ext cx="5277866" cy="5277866"/>
        </a:xfrm>
        <a:prstGeom prst="blockArc">
          <a:avLst>
            <a:gd name="adj1" fmla="val 10753782"/>
            <a:gd name="adj2" fmla="val 15959261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BA697-50D7-4A40-B433-CB97AC1CDBB8}">
      <dsp:nvSpPr>
        <dsp:cNvPr id="0" name=""/>
        <dsp:cNvSpPr/>
      </dsp:nvSpPr>
      <dsp:spPr>
        <a:xfrm>
          <a:off x="1028999" y="797547"/>
          <a:ext cx="5277866" cy="5277866"/>
        </a:xfrm>
        <a:prstGeom prst="blockArc">
          <a:avLst>
            <a:gd name="adj1" fmla="val 5138027"/>
            <a:gd name="adj2" fmla="val 1077275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D22A2-FC00-412E-881B-3DAA514DB57E}">
      <dsp:nvSpPr>
        <dsp:cNvPr id="0" name=""/>
        <dsp:cNvSpPr/>
      </dsp:nvSpPr>
      <dsp:spPr>
        <a:xfrm>
          <a:off x="1337163" y="792497"/>
          <a:ext cx="5277866" cy="5277866"/>
        </a:xfrm>
        <a:prstGeom prst="blockArc">
          <a:avLst>
            <a:gd name="adj1" fmla="val 52596"/>
            <a:gd name="adj2" fmla="val 5549316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241868-7F0A-4349-9C0A-91AA9DA88569}">
      <dsp:nvSpPr>
        <dsp:cNvPr id="0" name=""/>
        <dsp:cNvSpPr/>
      </dsp:nvSpPr>
      <dsp:spPr>
        <a:xfrm>
          <a:off x="1338408" y="742656"/>
          <a:ext cx="5277866" cy="5277866"/>
        </a:xfrm>
        <a:prstGeom prst="blockArc">
          <a:avLst>
            <a:gd name="adj1" fmla="val 15542608"/>
            <a:gd name="adj2" fmla="val 119089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2C16F-E6CF-4E0F-A188-5C8495C8EF20}">
      <dsp:nvSpPr>
        <dsp:cNvPr id="0" name=""/>
        <dsp:cNvSpPr/>
      </dsp:nvSpPr>
      <dsp:spPr>
        <a:xfrm>
          <a:off x="2052222" y="1973655"/>
          <a:ext cx="2926178" cy="3050191"/>
        </a:xfrm>
        <a:prstGeom prst="ellipse">
          <a:avLst/>
        </a:prstGeom>
        <a:solidFill>
          <a:schemeClr val="accent6">
            <a:lumMod val="75000"/>
          </a:schemeClr>
        </a:solidFill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бюджета Тарасовского сельского поселения Тарасовского района на 20</a:t>
          </a:r>
          <a:r>
            <a:rPr lang="en-US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год и плановый период 202</a:t>
          </a:r>
          <a:r>
            <a:rPr lang="en-US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и 202</a:t>
          </a:r>
          <a:r>
            <a:rPr lang="en-US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годов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52222" y="1973655"/>
        <a:ext cx="2926178" cy="3050191"/>
      </dsp:txXfrm>
    </dsp:sp>
    <dsp:sp modelId="{E81DC298-95F1-4C16-B23B-72D56A06EA14}">
      <dsp:nvSpPr>
        <dsp:cNvPr id="0" name=""/>
        <dsp:cNvSpPr/>
      </dsp:nvSpPr>
      <dsp:spPr>
        <a:xfrm>
          <a:off x="1153300" y="0"/>
          <a:ext cx="466823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Бюджет областного закона «Об областном бюджете на 20</a:t>
          </a:r>
          <a:r>
            <a:rPr lang="en-US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год и на плановый период 202</a:t>
          </a:r>
          <a:r>
            <a:rPr lang="en-US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и 202</a:t>
          </a:r>
          <a:r>
            <a:rPr lang="en-US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годов»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53300" y="0"/>
        <a:ext cx="4668238" cy="1701817"/>
      </dsp:txXfrm>
    </dsp:sp>
    <dsp:sp modelId="{D16AF05E-A9D0-4B22-BD94-A572C9FED59E}">
      <dsp:nvSpPr>
        <dsp:cNvPr id="0" name=""/>
        <dsp:cNvSpPr/>
      </dsp:nvSpPr>
      <dsp:spPr>
        <a:xfrm>
          <a:off x="5108620" y="2354082"/>
          <a:ext cx="2889686" cy="223356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Тарасовского сельского поселения Тарасовского района на 20</a:t>
          </a:r>
          <a:r>
            <a:rPr lang="en-US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-202</a:t>
          </a:r>
          <a:r>
            <a:rPr lang="en-US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годы</a:t>
          </a:r>
        </a:p>
      </dsp:txBody>
      <dsp:txXfrm>
        <a:off x="5108620" y="2354082"/>
        <a:ext cx="2889686" cy="2233567"/>
      </dsp:txXfrm>
    </dsp:sp>
    <dsp:sp modelId="{57BF963C-E058-4AEB-BD4E-10EE11DEA837}">
      <dsp:nvSpPr>
        <dsp:cNvPr id="0" name=""/>
        <dsp:cNvSpPr/>
      </dsp:nvSpPr>
      <dsp:spPr>
        <a:xfrm>
          <a:off x="2019684" y="5155759"/>
          <a:ext cx="368897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Тарасовского сельского поселения Тарасовского района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19684" y="5155759"/>
        <a:ext cx="3688978" cy="1701817"/>
      </dsp:txXfrm>
    </dsp:sp>
    <dsp:sp modelId="{9F3764D6-34C0-47AA-98E9-DDEFED2894A0}">
      <dsp:nvSpPr>
        <dsp:cNvPr id="0" name=""/>
        <dsp:cNvSpPr/>
      </dsp:nvSpPr>
      <dsp:spPr>
        <a:xfrm>
          <a:off x="0" y="2507579"/>
          <a:ext cx="2180691" cy="1898666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Тарасовского сельского поселения Тарасовского района на 20</a:t>
          </a:r>
          <a:r>
            <a:rPr lang="en-US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-202</a:t>
          </a:r>
          <a:r>
            <a:rPr lang="en-US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годы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507579"/>
        <a:ext cx="2180691" cy="1898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846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680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97110-6AA5-4FFA-8EE8-74D3B1B4A8C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823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711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588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036788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6812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78461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427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0561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171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075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503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097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254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234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871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352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695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325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  <p:sldLayoutId id="21474838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8533" y="808892"/>
            <a:ext cx="7755467" cy="4818185"/>
          </a:xfrm>
          <a:solidFill>
            <a:srgbClr val="7030A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4900" dirty="0" smtClean="0"/>
              <a:t>Бюджет                   ТАРАСОВСКОГО СЕЛЬСКОГО ПОСЕЛЕНИЯ Тарасовского района </a:t>
            </a:r>
            <a:br>
              <a:rPr lang="ru-RU" sz="4900" dirty="0" smtClean="0"/>
            </a:br>
            <a:r>
              <a:rPr lang="ru-RU" sz="4900" dirty="0" smtClean="0"/>
              <a:t>на 20</a:t>
            </a:r>
            <a:r>
              <a:rPr lang="en-US" sz="4900" dirty="0" smtClean="0"/>
              <a:t>20</a:t>
            </a:r>
            <a:r>
              <a:rPr lang="ru-RU" sz="4900" dirty="0" smtClean="0"/>
              <a:t> год </a:t>
            </a:r>
            <a:br>
              <a:rPr lang="ru-RU" sz="4900" dirty="0" smtClean="0"/>
            </a:br>
            <a:r>
              <a:rPr lang="ru-RU" sz="4900" dirty="0" smtClean="0"/>
              <a:t>и на плановый период 202</a:t>
            </a:r>
            <a:r>
              <a:rPr lang="en-US" sz="4900" dirty="0" smtClean="0"/>
              <a:t>1</a:t>
            </a:r>
            <a:r>
              <a:rPr lang="ru-RU" sz="4900" dirty="0" smtClean="0"/>
              <a:t> и 202</a:t>
            </a:r>
            <a:r>
              <a:rPr lang="en-US" sz="4900" dirty="0" smtClean="0"/>
              <a:t>2</a:t>
            </a:r>
            <a:r>
              <a:rPr lang="ru-RU" sz="4900" dirty="0" smtClean="0"/>
              <a:t> годов</a:t>
            </a:r>
            <a:endParaRPr lang="ru-RU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44819493"/>
              </p:ext>
            </p:extLst>
          </p:nvPr>
        </p:nvGraphicFramePr>
        <p:xfrm>
          <a:off x="1559625" y="0"/>
          <a:ext cx="7211842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1842"/>
              </a:tblGrid>
              <a:tr h="11226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муниципальных программ</a:t>
                      </a:r>
                    </a:p>
                    <a:p>
                      <a:pPr algn="ctr"/>
                      <a:r>
                        <a:rPr lang="ru-RU" smtClean="0"/>
                        <a:t>на 2020-2022</a:t>
                      </a:r>
                      <a:r>
                        <a:rPr lang="ru-RU" baseline="0" smtClean="0"/>
                        <a:t> </a:t>
                      </a:r>
                      <a:r>
                        <a:rPr lang="ru-RU" baseline="0" dirty="0" smtClean="0"/>
                        <a:t>годы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1117599" y="1448790"/>
            <a:ext cx="4301067" cy="7362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Обеспечение качественными жилищно-коммунальными услугами население Тарасовского сельского поселения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20266" y="1425040"/>
            <a:ext cx="3375377" cy="73626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Обеспечение общественного порядка и </a:t>
            </a:r>
            <a:r>
              <a:rPr lang="ru-RU" sz="1200" dirty="0" smtClean="0">
                <a:solidFill>
                  <a:prstClr val="black"/>
                </a:solidFill>
              </a:rPr>
              <a:t>противодействие преступности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00889" y="2446318"/>
            <a:ext cx="3194753" cy="9975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Развитие </a:t>
            </a:r>
            <a:r>
              <a:rPr lang="ru-RU" sz="1200" dirty="0" smtClean="0">
                <a:solidFill>
                  <a:prstClr val="black"/>
                </a:solidFill>
              </a:rPr>
              <a:t>культуры и спорта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00888" y="3626778"/>
            <a:ext cx="3194753" cy="111988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</a:rPr>
              <a:t>Предупреждение и ликвидация последствий чрезвычайных ситуаций, обеспечение первичных мер пожарной безопасности и обеспечение безопасности людей на водных объектах 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17598" y="2493818"/>
            <a:ext cx="4301067" cy="9975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</a:rPr>
              <a:t>Формирование  современной городской среды на территории Тарасовского сельского поселения Тарасовского района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09511" y="3716977"/>
            <a:ext cx="4210754" cy="78377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</a:rPr>
              <a:t>Экономическое развитие и инновационная экономика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682043" y="4702630"/>
            <a:ext cx="3838221" cy="8193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Информационное общество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813778" y="4833258"/>
            <a:ext cx="3081862" cy="74814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Муниципальная политика</a:t>
            </a:r>
            <a:endParaRPr lang="ru-RU" sz="12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67467" y="5741720"/>
            <a:ext cx="5249333" cy="84908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Управление муниципальными финансами и создание условий для эффективного управления</a:t>
            </a:r>
            <a:endParaRPr lang="ru-RU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Объем муниципальных программ в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общем объеме расходов</a:t>
            </a:r>
            <a:endParaRPr lang="ru-RU" sz="28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62624142"/>
              </p:ext>
            </p:extLst>
          </p:nvPr>
        </p:nvGraphicFramePr>
        <p:xfrm>
          <a:off x="1591732" y="1371600"/>
          <a:ext cx="7552267" cy="537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4956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населения в Тарасовском сельском поселении Тарасовского района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01851960"/>
              </p:ext>
            </p:extLst>
          </p:nvPr>
        </p:nvGraphicFramePr>
        <p:xfrm>
          <a:off x="1868488" y="1625598"/>
          <a:ext cx="579666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668"/>
              </a:tblGrid>
              <a:tr h="2088445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4000" dirty="0" smtClean="0"/>
                        <a:t>10,035</a:t>
                      </a:r>
                    </a:p>
                    <a:p>
                      <a:pPr algn="ctr"/>
                      <a:r>
                        <a:rPr lang="ru-RU" sz="4000" baseline="0" dirty="0" smtClean="0"/>
                        <a:t> тыс. </a:t>
                      </a:r>
                    </a:p>
                    <a:p>
                      <a:pPr algn="ctr"/>
                      <a:r>
                        <a:rPr lang="ru-RU" sz="4000" baseline="0" dirty="0" smtClean="0"/>
                        <a:t>человек</a:t>
                      </a:r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57039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37591" y="1063690"/>
            <a:ext cx="3675185" cy="466021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Финансовое обеспечение муниципальных учреждений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2020 год – 4 436,0 тыс. руб.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2021 год – 4 000,0тыс. руб.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2022 год –  4 000,0 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6216162" y="1698171"/>
            <a:ext cx="2435469" cy="315374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tx1"/>
              </a:solidFill>
            </a:endParaRP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Всего: 1 бюджетное учреждение Муниципальное бюджетное учреждение культуры Тарасовского сельского поселения Тарасовского района «</a:t>
            </a:r>
            <a:r>
              <a:rPr lang="ru-RU" sz="1400" b="1" dirty="0" err="1" smtClean="0">
                <a:solidFill>
                  <a:schemeClr val="tx1"/>
                </a:solidFill>
              </a:rPr>
              <a:t>Россошанский</a:t>
            </a:r>
            <a:r>
              <a:rPr lang="ru-RU" sz="1400" b="1" dirty="0" smtClean="0">
                <a:solidFill>
                  <a:schemeClr val="tx1"/>
                </a:solidFill>
              </a:rPr>
              <a:t> сельский дом культуры»</a:t>
            </a:r>
            <a:endParaRPr lang="ru-RU" sz="1400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704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5096" y="457199"/>
            <a:ext cx="2030681" cy="896587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58202000"/>
              </p:ext>
            </p:extLst>
          </p:nvPr>
        </p:nvGraphicFramePr>
        <p:xfrm>
          <a:off x="1061156" y="0"/>
          <a:ext cx="808284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528" y="0"/>
            <a:ext cx="7721600" cy="1463040"/>
          </a:xfr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ТАРАСОВСКОГО СЕЛЬСКОГО ПОСЕЛЕНИЯ ТАРАСОВСКОГО РАЙОНА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2020 год и на плановый период 2021 и 2023 годов направлен 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решение следующих ключевых задач: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50201961"/>
              </p:ext>
            </p:extLst>
          </p:nvPr>
        </p:nvGraphicFramePr>
        <p:xfrm>
          <a:off x="1080656" y="1600200"/>
          <a:ext cx="8063344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3344"/>
              </a:tblGrid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7891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223160" y="5047014"/>
            <a:ext cx="6590804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Выполнение принятых обязательств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360717" y="188995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33152" y="1816925"/>
            <a:ext cx="7184571" cy="100940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бюджета Тарасовского сельского поселения Тарасовского района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80656" y="3503221"/>
            <a:ext cx="7137070" cy="938151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Наращивание темпов роста собственных (налоговых и неналоговых) доходов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0" y="495245"/>
            <a:ext cx="7236178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Основная идеология бюджетного прогноза Тарасовского сельского поселения на период 2017-2028 годы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286933" y="3859481"/>
            <a:ext cx="3296355" cy="17456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Сбалансированный бюджет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427516" y="1686295"/>
            <a:ext cx="4332661" cy="1876301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Оптимальный уровень долговой нагрузки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6353159"/>
              </p:ext>
            </p:extLst>
          </p:nvPr>
        </p:nvGraphicFramePr>
        <p:xfrm>
          <a:off x="1365957" y="2034549"/>
          <a:ext cx="7180166" cy="4823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858"/>
                <a:gridCol w="1565031"/>
                <a:gridCol w="1881554"/>
                <a:gridCol w="1916723"/>
              </a:tblGrid>
              <a:tr h="1607816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Бюджетные назначения на 2020 год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Бюджетные назначения на 2021 год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Бюджетные назначения на 2022 год</a:t>
                      </a: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US" baseline="0" dirty="0" smtClean="0"/>
                        <a:t>I. </a:t>
                      </a:r>
                      <a:r>
                        <a:rPr lang="ru-RU" baseline="0" dirty="0" smtClean="0"/>
                        <a:t>Доходы,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baseline="0" dirty="0" smtClean="0"/>
                        <a:t>всего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66 293,5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47 378,8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47 846,9</a:t>
                      </a:r>
                      <a:endParaRPr lang="ru-RU" dirty="0"/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II.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66 293,5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47 378,8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47 846,9</a:t>
                      </a:r>
                      <a:endParaRPr lang="ru-RU" dirty="0"/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1600" baseline="0" dirty="0" smtClean="0"/>
                        <a:t>Дефицит,</a:t>
                      </a:r>
                    </a:p>
                    <a:p>
                      <a:r>
                        <a:rPr lang="ru-RU" sz="1600" baseline="0" dirty="0" err="1" smtClean="0"/>
                        <a:t>Профицит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0,0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1496291" y="79131"/>
            <a:ext cx="7647708" cy="1890345"/>
          </a:xfrm>
          <a:prstGeom prst="ellipse">
            <a:avLst/>
          </a:prstGeom>
          <a:solidFill>
            <a:srgbClr val="4331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Тарасовского сельского поселения Тарасовского района на 2020-2022 год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7065" y="1757549"/>
            <a:ext cx="954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232446370"/>
              </p:ext>
            </p:extLst>
          </p:nvPr>
        </p:nvGraphicFramePr>
        <p:xfrm>
          <a:off x="1343378" y="0"/>
          <a:ext cx="780062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85808" y="676894"/>
            <a:ext cx="8947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3530" y="-1"/>
            <a:ext cx="8150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Безвозмездные поступления из областного бюджета в бюджет Тарасовского сельского поселения Тарасовского района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4818576"/>
              </p:ext>
            </p:extLst>
          </p:nvPr>
        </p:nvGraphicFramePr>
        <p:xfrm>
          <a:off x="1535385" y="1099765"/>
          <a:ext cx="7178308" cy="55161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73342"/>
                <a:gridCol w="1697536"/>
                <a:gridCol w="1195840"/>
                <a:gridCol w="1211590"/>
              </a:tblGrid>
              <a:tr h="96887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2020 год </a:t>
                      </a:r>
                      <a:br>
                        <a:rPr lang="ru-RU" sz="1400" dirty="0" smtClean="0"/>
                      </a:b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2021 год </a:t>
                      </a:r>
                      <a:br>
                        <a:rPr lang="ru-RU" sz="1400" dirty="0" smtClean="0"/>
                      </a:b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2022 год </a:t>
                      </a:r>
                      <a:br>
                        <a:rPr lang="ru-RU" sz="1400" dirty="0" smtClean="0"/>
                      </a:b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69484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Межбюджетные трансферты 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43 324,8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 24 131,7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24 295,0</a:t>
                      </a:r>
                      <a:endParaRPr lang="ru-RU" sz="1600" dirty="0"/>
                    </a:p>
                  </a:txBody>
                  <a:tcPr/>
                </a:tc>
              </a:tr>
              <a:tr h="34093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 них: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108480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Дотация на поддержку мер по обеспечению сбалансированности бюджета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3 803,7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3 747,5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3 885,3</a:t>
                      </a:r>
                      <a:endParaRPr lang="ru-RU" sz="1600" dirty="0"/>
                    </a:p>
                  </a:txBody>
                  <a:tcPr/>
                </a:tc>
              </a:tr>
              <a:tr h="960828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Субсидии бюджетам сельских поселений на реализацию программ формирования современной городской среды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37 778,0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19 969,4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19969,4</a:t>
                      </a:r>
                      <a:endParaRPr lang="ru-RU" sz="1600" dirty="0"/>
                    </a:p>
                  </a:txBody>
                  <a:tcPr/>
                </a:tc>
              </a:tr>
              <a:tr h="45988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Субвенция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407,2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414,8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440,3</a:t>
                      </a:r>
                      <a:endParaRPr lang="ru-RU" sz="1600" dirty="0"/>
                    </a:p>
                  </a:txBody>
                  <a:tcPr/>
                </a:tc>
              </a:tr>
              <a:tr h="100602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Иные межбюджетные трансферты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1 335,9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368753209"/>
              </p:ext>
            </p:extLst>
          </p:nvPr>
        </p:nvGraphicFramePr>
        <p:xfrm>
          <a:off x="356258" y="1501422"/>
          <a:ext cx="8431481" cy="5125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 flipV="1">
            <a:off x="1964267" y="372533"/>
            <a:ext cx="660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48608" y="280200"/>
            <a:ext cx="6638191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расходов бюджета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Тарасовского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сельского поселения Тарасовского района </a:t>
            </a:r>
            <a:b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2020-2022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годах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4666" y="0"/>
            <a:ext cx="7789333" cy="165708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«бюджет развития» Тарасовского сельского поселения Тарасовского района на 2020 год </a:t>
            </a:r>
            <a:br>
              <a:rPr lang="ru-RU" sz="2000" dirty="0" smtClean="0"/>
            </a:br>
            <a:r>
              <a:rPr lang="ru-RU" sz="2000" dirty="0" smtClean="0"/>
              <a:t>66 </a:t>
            </a:r>
            <a:r>
              <a:rPr lang="ru-RU" sz="2000" dirty="0" smtClean="0"/>
              <a:t>293,5 тыс</a:t>
            </a:r>
            <a:r>
              <a:rPr lang="ru-RU" sz="2000" dirty="0" smtClean="0"/>
              <a:t>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43289" y="1816925"/>
            <a:ext cx="7100711" cy="4775860"/>
          </a:xfrm>
        </p:spPr>
        <p:txBody>
          <a:bodyPr>
            <a:normAutofit/>
          </a:bodyPr>
          <a:lstStyle/>
          <a:p>
            <a:pPr algn="ctr"/>
            <a:endParaRPr lang="ru-RU" dirty="0">
              <a:solidFill>
                <a:schemeClr val="tx1"/>
              </a:solidFill>
            </a:endParaRP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Физическая культура и спорт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177.0</a:t>
            </a:r>
          </a:p>
          <a:p>
            <a:pPr>
              <a:buNone/>
            </a:pP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3067" y="1816925"/>
            <a:ext cx="2393244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11 144,1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42195" y="1805052"/>
            <a:ext cx="2523138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407,0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57244" y="1805049"/>
            <a:ext cx="2686755" cy="15556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безопасность и правоохранительная деятельность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200,0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53067" y="3768434"/>
            <a:ext cx="2219895" cy="117170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экономика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1 335,9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46311" y="3768434"/>
            <a:ext cx="2288497" cy="11479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48 683,9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40315" y="3728854"/>
            <a:ext cx="3103685" cy="121128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Образование  80,5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 4 436,0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19958" y="5274248"/>
            <a:ext cx="3389904" cy="10787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6,1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1882</TotalTime>
  <Words>455</Words>
  <Application>Microsoft Office PowerPoint</Application>
  <PresentationFormat>Экран (4:3)</PresentationFormat>
  <Paragraphs>114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Легкий дым</vt:lpstr>
      <vt:lpstr>  Бюджет                   ТАРАСОВСКОГО СЕЛЬСКОГО ПОСЕЛЕНИЯ Тарасовского района  на 2020 год  и на плановый период 2021 и 2022 годов</vt:lpstr>
      <vt:lpstr>Слайд 2</vt:lpstr>
      <vt:lpstr>БЮДЖЕТ ТАРАСОВСКОГО СЕЛЬСКОГО ПОСЕЛЕНИЯ ТАРАСОВСКОГО РАЙОНА  на 2020 год и на плановый период 2021 и 2023 годов направлен   на решение следующих ключевых задач:</vt:lpstr>
      <vt:lpstr>Слайд 4</vt:lpstr>
      <vt:lpstr>Слайд 5</vt:lpstr>
      <vt:lpstr>Слайд 6</vt:lpstr>
      <vt:lpstr>Слайд 7</vt:lpstr>
      <vt:lpstr>Слайд 8</vt:lpstr>
      <vt:lpstr> «бюджет развития» Тарасовского сельского поселения Тарасовского района на 2020 год  66 293,5 тыс. рублей</vt:lpstr>
      <vt:lpstr>Слайд 10</vt:lpstr>
      <vt:lpstr>Слайд 11</vt:lpstr>
      <vt:lpstr>Численность населения в Тарасовском сельском поселении Тарасовского района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User</cp:lastModifiedBy>
  <cp:revision>244</cp:revision>
  <cp:lastPrinted>2018-01-10T10:21:39Z</cp:lastPrinted>
  <dcterms:created xsi:type="dcterms:W3CDTF">2014-05-06T10:06:48Z</dcterms:created>
  <dcterms:modified xsi:type="dcterms:W3CDTF">2021-08-17T08:39:05Z</dcterms:modified>
</cp:coreProperties>
</file>