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  <c:pt idx="5">
                  <c:v>2016 год</c:v>
                </c:pt>
                <c:pt idx="6">
                  <c:v>2017 год</c:v>
                </c:pt>
                <c:pt idx="7">
                  <c:v>2018 год</c:v>
                </c:pt>
                <c:pt idx="8">
                  <c:v>2019 год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22680</c:v>
                </c:pt>
                <c:pt idx="1">
                  <c:v>24501.3</c:v>
                </c:pt>
                <c:pt idx="2">
                  <c:v>30535</c:v>
                </c:pt>
                <c:pt idx="3">
                  <c:v>24689.200000000001</c:v>
                </c:pt>
                <c:pt idx="4">
                  <c:v>32551.599999999988</c:v>
                </c:pt>
                <c:pt idx="5">
                  <c:v>55208</c:v>
                </c:pt>
                <c:pt idx="6">
                  <c:v>27536.400000000001</c:v>
                </c:pt>
                <c:pt idx="7">
                  <c:v>29270.6</c:v>
                </c:pt>
                <c:pt idx="8">
                  <c:v>30949.3</c:v>
                </c:pt>
                <c:pt idx="9">
                  <c:v>0</c:v>
                </c:pt>
              </c:numCache>
            </c:numRef>
          </c:val>
        </c:ser>
        <c:shape val="box"/>
        <c:axId val="146073472"/>
        <c:axId val="146075008"/>
        <c:axId val="146000512"/>
      </c:bar3DChart>
      <c:catAx>
        <c:axId val="146073472"/>
        <c:scaling>
          <c:orientation val="minMax"/>
        </c:scaling>
        <c:axPos val="b"/>
        <c:majorTickMark val="none"/>
        <c:tickLblPos val="nextTo"/>
        <c:crossAx val="146075008"/>
        <c:crosses val="autoZero"/>
        <c:auto val="1"/>
        <c:lblAlgn val="ctr"/>
        <c:lblOffset val="100"/>
      </c:catAx>
      <c:valAx>
        <c:axId val="1460750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6073472"/>
        <c:crosses val="autoZero"/>
        <c:crossBetween val="between"/>
      </c:valAx>
      <c:serAx>
        <c:axId val="146000512"/>
        <c:scaling>
          <c:orientation val="minMax"/>
        </c:scaling>
        <c:delete val="1"/>
        <c:axPos val="b"/>
        <c:majorTickMark val="none"/>
        <c:tickLblPos val="none"/>
        <c:crossAx val="14607500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4740</c:v>
                </c:pt>
                <c:pt idx="1">
                  <c:v>6704.1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24530.6</c:v>
                </c:pt>
                <c:pt idx="1">
                  <c:v>24245.200000000001</c:v>
                </c:pt>
              </c:numCache>
            </c:numRef>
          </c:val>
        </c:ser>
        <c:shape val="cylinder"/>
        <c:axId val="146941824"/>
        <c:axId val="146943360"/>
        <c:axId val="0"/>
      </c:bar3DChart>
      <c:catAx>
        <c:axId val="146941824"/>
        <c:scaling>
          <c:orientation val="minMax"/>
        </c:scaling>
        <c:axPos val="b"/>
        <c:tickLblPos val="nextTo"/>
        <c:crossAx val="146943360"/>
        <c:crosses val="autoZero"/>
        <c:auto val="1"/>
        <c:lblAlgn val="ctr"/>
        <c:lblOffset val="100"/>
      </c:catAx>
      <c:valAx>
        <c:axId val="146943360"/>
        <c:scaling>
          <c:orientation val="minMax"/>
        </c:scaling>
        <c:axPos val="l"/>
        <c:majorGridlines/>
        <c:numFmt formatCode="General" sourceLinked="1"/>
        <c:tickLblPos val="nextTo"/>
        <c:crossAx val="146941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2"/>
            <c:explosion val="28"/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22</c:v>
                </c:pt>
                <c:pt idx="2">
                  <c:v>48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земельных участков</c:v>
                </c:pt>
                <c:pt idx="2">
                  <c:v>Штрафы, санкции, возмещение ущерба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45.2</c:v>
                </c:pt>
                <c:pt idx="1">
                  <c:v>22.6</c:v>
                </c:pt>
                <c:pt idx="2">
                  <c:v>32.300000000000004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3401891315278"/>
          <c:y val="6.5303451946199617E-2"/>
          <c:w val="0.33769188075147982"/>
          <c:h val="0.903073941605054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  <c:pt idx="5">
                  <c:v>2016 год</c:v>
                </c:pt>
                <c:pt idx="6">
                  <c:v>2017 год</c:v>
                </c:pt>
                <c:pt idx="7">
                  <c:v>2018 год</c:v>
                </c:pt>
                <c:pt idx="8">
                  <c:v>2019 год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39.700000000000003</c:v>
                </c:pt>
                <c:pt idx="1">
                  <c:v>65</c:v>
                </c:pt>
                <c:pt idx="2">
                  <c:v>69</c:v>
                </c:pt>
                <c:pt idx="3">
                  <c:v>55.8</c:v>
                </c:pt>
                <c:pt idx="4">
                  <c:v>71.2</c:v>
                </c:pt>
                <c:pt idx="5">
                  <c:v>82.1</c:v>
                </c:pt>
                <c:pt idx="6">
                  <c:v>54.6</c:v>
                </c:pt>
                <c:pt idx="7">
                  <c:v>61.2</c:v>
                </c:pt>
                <c:pt idx="8">
                  <c:v>58.4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7499.1</c:v>
                </c:pt>
                <c:pt idx="1">
                  <c:v>6322</c:v>
                </c:pt>
                <c:pt idx="2">
                  <c:v>21872.3</c:v>
                </c:pt>
                <c:pt idx="3">
                  <c:v>7887</c:v>
                </c:pt>
                <c:pt idx="4">
                  <c:v>13355.7</c:v>
                </c:pt>
                <c:pt idx="5">
                  <c:v>13948.4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390D8B-53BD-477D-9190-13E073F40121}" type="datetimeFigureOut">
              <a:rPr lang="ru-RU" smtClean="0"/>
              <a:pPr/>
              <a:t>28.07.2020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Администрация Тарасовского сельского поселения Тарасовский район Ростовская область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73541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Исполнение  бюджета Тарасовского сельского поселения Тарасовского района за 2019 год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Структура расходов бюджета Тарасовского сельского поселения Тарасовского района в 2019 году, тыс. рублей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5"/>
          <a:ext cx="8373616" cy="538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21"/>
                <a:gridCol w="1245558"/>
                <a:gridCol w="1392094"/>
                <a:gridCol w="1245558"/>
                <a:gridCol w="1779485"/>
              </a:tblGrid>
              <a:tr h="4563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показателей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</a:p>
                    <a:p>
                      <a:pPr algn="ctr"/>
                      <a:r>
                        <a:rPr lang="ru-RU" sz="1400" dirty="0" smtClean="0"/>
                        <a:t> (2019 год)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r>
                        <a:rPr lang="ru-RU" sz="1400" baseline="0" dirty="0" smtClean="0"/>
                        <a:t> (2019 год)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Процент исполнения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Уд. Вес в общей сумме расходов</a:t>
                      </a:r>
                      <a:endParaRPr lang="ru-RU" sz="1400" dirty="0"/>
                    </a:p>
                  </a:txBody>
                  <a:tcPr/>
                </a:tc>
              </a:tr>
              <a:tr h="2684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26844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 расходы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32 188,2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31 979,3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3375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9 745,7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9 637,0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30,1</a:t>
                      </a:r>
                      <a:endParaRPr lang="ru-RU" sz="1400" dirty="0"/>
                    </a:p>
                  </a:txBody>
                  <a:tcPr/>
                </a:tc>
              </a:tr>
              <a:tr h="3375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1,3</a:t>
                      </a:r>
                      <a:endParaRPr lang="ru-RU" sz="1400" dirty="0"/>
                    </a:p>
                  </a:txBody>
                  <a:tcPr/>
                </a:tc>
              </a:tr>
              <a:tr h="6442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</a:t>
                      </a:r>
                      <a:r>
                        <a:rPr lang="ru-RU" sz="1400" baseline="0" dirty="0" smtClean="0"/>
                        <a:t>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</a:tr>
              <a:tr h="3375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2730,6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2730,6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8,5</a:t>
                      </a:r>
                      <a:endParaRPr lang="ru-RU" sz="1400" dirty="0"/>
                    </a:p>
                  </a:txBody>
                  <a:tcPr/>
                </a:tc>
              </a:tr>
              <a:tr h="4822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</a:t>
                      </a:r>
                      <a:r>
                        <a:rPr lang="ru-RU" sz="1400" baseline="0" dirty="0" smtClean="0"/>
                        <a:t>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14 048,2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13 948,4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43,6</a:t>
                      </a:r>
                      <a:endParaRPr lang="ru-RU" sz="1400" dirty="0"/>
                    </a:p>
                  </a:txBody>
                  <a:tcPr/>
                </a:tc>
              </a:tr>
              <a:tr h="2920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0,2</a:t>
                      </a:r>
                    </a:p>
                  </a:txBody>
                  <a:tcPr/>
                </a:tc>
              </a:tr>
              <a:tr h="3375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5 097,5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5 097,5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15,9</a:t>
                      </a:r>
                      <a:endParaRPr lang="ru-RU" sz="1400" dirty="0"/>
                    </a:p>
                  </a:txBody>
                  <a:tcPr/>
                </a:tc>
              </a:tr>
              <a:tr h="13503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</a:t>
                      </a:r>
                      <a:r>
                        <a:rPr lang="ru-RU" sz="1400" baseline="0" dirty="0" smtClean="0"/>
                        <a:t> бюджетам субъектов Российской Федерации и муниципальных образований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-612576" y="1124744"/>
            <a:ext cx="6120680" cy="573325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Программно-целевой метод бюджетного планирования</a:t>
            </a:r>
          </a:p>
          <a:p>
            <a:pPr algn="ctr"/>
            <a:r>
              <a:rPr lang="ru-RU" dirty="0" smtClean="0"/>
              <a:t>   В 2019 году на реализацию 9 муниципальных программ  было направленно 18  667,8 тыс. рублей, что составляет 58,4 процента  от общего объёма ассигнований. Удельный вес расходов бюджета  Тарасовского сельского поселения Тарасовского района, сформированных по программно-целевому методу планирования, в общем  объеме расходов  бюджета Тарасовского сельского поселения Тарасовского района в 2019 году составил  58,4 процента, при аналогичном показатели в 2018 году – 61,2 процента,2017 году -54,6 процента, в 2015 году -71,2 процента, в 2014 году -55,8 процента, 2013 году – 69,0 процентов, 2012 году -65,0 процентов, 2011 году- 39,7 процента.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Удельный вес расходов бюджета Тарасовского сельского поселения Тарасовского района, сформированных по программно-целевому методу планирования, в общем объеме расходов бюджета Тарасовского сельского поселения Тарасовского района</a:t>
            </a:r>
            <a:endParaRPr lang="ru-RU" sz="1600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860032" y="1628800"/>
          <a:ext cx="39604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Дорожная деятельность 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Тарасовского сельского поселения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Расходы  на осуществление Администрацией Тарасовского сельского поселения переданных полномочий муниципального района на ремонт и содержание автомобильных дорог общего пользования  в 2019 году составили 2730,6 тыс. рублей.</a:t>
            </a:r>
            <a:endParaRPr lang="ru-RU" sz="3200" dirty="0"/>
          </a:p>
        </p:txBody>
      </p:sp>
      <p:pic>
        <p:nvPicPr>
          <p:cNvPr id="1027" name="Picture 3" descr="S:\Бахаровский Андрей Васильевич\фото к отчету\Новая папка\IMG_20190217_1217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214492" y="4594820"/>
            <a:ext cx="2160240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Сравнительный анализ расходов Тарасовского сельского поселения на жилищно-коммунальное хозяйство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5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S:\Бахаровский Андрей Васильевич\фото к отчету\Новая папка\стелл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5496" y="1844824"/>
            <a:ext cx="2232248" cy="1800200"/>
          </a:xfrm>
          <a:prstGeom prst="rect">
            <a:avLst/>
          </a:prstGeom>
          <a:noFill/>
        </p:spPr>
      </p:pic>
      <p:pic>
        <p:nvPicPr>
          <p:cNvPr id="2052" name="Picture 4" descr="S:\Бахаровский Андрей Васильевич\фото к отчету\2-е полугодие 2019\IMG_20200209_1216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797152"/>
            <a:ext cx="2016224" cy="1872208"/>
          </a:xfrm>
          <a:prstGeom prst="rect">
            <a:avLst/>
          </a:prstGeom>
          <a:noFill/>
        </p:spPr>
      </p:pic>
      <p:pic>
        <p:nvPicPr>
          <p:cNvPr id="2053" name="Picture 5" descr="S:\Бахаровский Андрей Васильевич\фото к отчету\2-е полугодие 2019\IMG_20191129_103017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581128"/>
            <a:ext cx="2160240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Исполнение бюджета Тарасовского сельского поселения Тарасовского района за 2019 год осуществлялось на основе: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Положений посланий Президента РФ Федеральному Собранию РФ, определяющих бюджетную политику РФ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Указов Президента РФ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Основных направлений бюджетной и налоговой политики Тарасовского сельского поселения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11560" y="2996952"/>
            <a:ext cx="82089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6021288"/>
            <a:ext cx="828092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5517232"/>
            <a:ext cx="835292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4869160"/>
            <a:ext cx="842493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4437112"/>
            <a:ext cx="83529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4005064"/>
            <a:ext cx="828092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3429000"/>
            <a:ext cx="828092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564904"/>
            <a:ext cx="820891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060848"/>
            <a:ext cx="820891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628800"/>
            <a:ext cx="820891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Основные направления бюджетной и налоговой политики Тарасовского сельского поселения в 2019 году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/>
              <a:t>Совершенствование налоговой политики и нормативно-правового регулирования бюджетного процесса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Укрепление налогового потенциала, увеличение собираемости налогов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Оценка эффективности налоговых льгот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Выполнение долгосрочного планирования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Повышение сбалансированности местного бюджета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Реализация Указов Президента РФ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Социальная поддержка населения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Поддержка предпринимательской и инвестиционной активности, стимулирование экономического развития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Предоставление качественных муниципальных услуг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Соблюдение взвешенной долговой политики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Основные показатели бюджета Тарасовского сельского поселения Тарасовского района за 2019 год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5"/>
          <a:ext cx="8229600" cy="4808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872208"/>
                <a:gridCol w="2160240"/>
                <a:gridCol w="1738536"/>
              </a:tblGrid>
              <a:tr h="8589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Исполнение за 2018 год </a:t>
                      </a:r>
                    </a:p>
                    <a:p>
                      <a:pPr algn="ctr"/>
                      <a:r>
                        <a:rPr lang="ru-RU" b="1" dirty="0" smtClean="0"/>
                        <a:t>(тыс. руб.)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Исполнение за 2019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(тыс. руб.)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Темп</a:t>
                      </a:r>
                      <a:r>
                        <a:rPr lang="ru-RU" b="1" baseline="0" dirty="0" smtClean="0"/>
                        <a:t>  в процентах </a:t>
                      </a:r>
                      <a:endParaRPr lang="ru-RU" b="1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Доходы 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29 270,6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30 949,3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5,7</a:t>
                      </a:r>
                      <a:endParaRPr lang="ru-RU" b="1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</a:t>
                      </a:r>
                      <a:r>
                        <a:rPr lang="ru-RU" baseline="0" dirty="0" smtClean="0"/>
                        <a:t>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24 530,6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24 245,2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-1,2</a:t>
                      </a:r>
                      <a:endParaRPr lang="ru-RU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4 740,0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6 704,1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41,4</a:t>
                      </a:r>
                      <a:endParaRPr lang="ru-RU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Расходы, всего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29 976,1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31 979,3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6,7</a:t>
                      </a:r>
                      <a:endParaRPr lang="ru-RU" b="1" dirty="0"/>
                    </a:p>
                  </a:txBody>
                  <a:tcPr/>
                </a:tc>
              </a:tr>
              <a:tr h="56650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Дефицит (-), </a:t>
                      </a:r>
                    </a:p>
                    <a:p>
                      <a:r>
                        <a:rPr lang="ru-RU" b="1" dirty="0" err="1" smtClean="0"/>
                        <a:t>профицит</a:t>
                      </a:r>
                      <a:r>
                        <a:rPr lang="ru-RU" b="1" dirty="0" smtClean="0"/>
                        <a:t> (+)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-705,5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-1 030,0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Динамика доходов бюджета Тарасовского сельского поселения Тарасовского района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(тыс. руб.)</a:t>
            </a:r>
            <a:endParaRPr lang="ru-RU" sz="2800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251520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Динамика доходов бюджета Тарасовского сельского поселения Тарасовского района в 2018-2019 г.г.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</a:t>
            </a:r>
            <a:r>
              <a:rPr lang="ru-RU" sz="1800" i="1" dirty="0" smtClean="0"/>
              <a:t>(тыс. рублей)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5038"/>
          <a:ext cx="8229600" cy="4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Наполняемость местного бюджета от установленных нормативов отчислений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Налог на доходы физических лиц-10%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Единый сельскохозяйственный налог -50%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Налог на имущество физических лиц-100%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Земельный налог-100%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Доходы от перечисления части прибыли муниципальных унитарных предприятий-100%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Доходы, получаемые в виде арендной платы за земли после разграничения-100%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Доходы от сдачи в аренду имущества, находящегося в  оперативном управлении поселений-100%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поселений-100%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Структура налоговых доходов бюджета Тарасовского сельского поселения Тарасовского района в 2019 году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7030A0"/>
                </a:solidFill>
              </a:rPr>
              <a:t>Структура неналоговых доходов бюджета Тарасовского сельского поселения Тарасовского района в 2019 году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060848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373</TotalTime>
  <Words>620</Words>
  <Application>Microsoft Office PowerPoint</Application>
  <PresentationFormat>Экран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Администрация Тарасовского сельского поселения Тарасовский район Ростовская область</vt:lpstr>
      <vt:lpstr>Исполнение бюджета Тарасовского сельского поселения Тарасовского района за 2019 год осуществлялось на основе:</vt:lpstr>
      <vt:lpstr>Основные направления бюджетной и налоговой политики Тарасовского сельского поселения в 2019 году </vt:lpstr>
      <vt:lpstr>Основные показатели бюджета Тарасовского сельского поселения Тарасовского района за 2019 год</vt:lpstr>
      <vt:lpstr>Динамика доходов бюджета Тарасовского сельского поселения Тарасовского района                                            (тыс. руб.)</vt:lpstr>
      <vt:lpstr>Динамика доходов бюджета Тарасовского сельского поселения Тарасовского района в 2018-2019 г.г.                                                     (тыс. рублей) </vt:lpstr>
      <vt:lpstr>Наполняемость местного бюджета от установленных нормативов отчислений</vt:lpstr>
      <vt:lpstr>Структура налоговых доходов бюджета Тарасовского сельского поселения Тарасовского района в 2019 году</vt:lpstr>
      <vt:lpstr>Структура неналоговых доходов бюджета Тарасовского сельского поселения Тарасовского района в 2019 году                                                      тыс. рублей</vt:lpstr>
      <vt:lpstr>Структура расходов бюджета Тарасовского сельского поселения Тарасовского района в 2019 году, тыс. рублей</vt:lpstr>
      <vt:lpstr>Удельный вес расходов бюджета Тарасовского сельского поселения Тарасовского района, сформированных по программно-целевому методу планирования, в общем объеме расходов бюджета Тарасовского сельского поселения Тарасовского района</vt:lpstr>
      <vt:lpstr>Дорожная деятельность   Тарасовского сельского поселения</vt:lpstr>
      <vt:lpstr>Сравнительный анализ расходов Тарасовского сельского поселения на жилищно-коммунальное хозяйство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Тарасовского сельского поселения Тарасовский район Ростовская область</dc:title>
  <dc:creator>АЛЕНА</dc:creator>
  <cp:lastModifiedBy>User</cp:lastModifiedBy>
  <cp:revision>41</cp:revision>
  <dcterms:created xsi:type="dcterms:W3CDTF">2019-01-06T12:22:28Z</dcterms:created>
  <dcterms:modified xsi:type="dcterms:W3CDTF">2020-07-28T11:21:55Z</dcterms:modified>
</cp:coreProperties>
</file>