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ags/tag104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61.xml" ContentType="application/vnd.openxmlformats-officedocument.presentationml.slideLayout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slideLayouts/slideLayout59.xml" ContentType="application/vnd.openxmlformats-officedocument.presentationml.slideLayout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slideLayouts/slideLayout40.xml" ContentType="application/vnd.openxmlformats-officedocument.presentationml.slideLayout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ags/tag7.xml" ContentType="application/vnd.openxmlformats-officedocument.presentationml.tags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99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slideLayouts/slideLayout63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690" r:id="rId4"/>
  </p:sldMasterIdLst>
  <p:notesMasterIdLst>
    <p:notesMasterId r:id="rId16"/>
  </p:notesMasterIdLst>
  <p:handoutMasterIdLst>
    <p:handoutMasterId r:id="rId17"/>
  </p:handoutMasterIdLst>
  <p:sldIdLst>
    <p:sldId id="318" r:id="rId5"/>
    <p:sldId id="374" r:id="rId6"/>
    <p:sldId id="376" r:id="rId7"/>
    <p:sldId id="348" r:id="rId8"/>
    <p:sldId id="370" r:id="rId9"/>
    <p:sldId id="378" r:id="rId10"/>
    <p:sldId id="380" r:id="rId11"/>
    <p:sldId id="381" r:id="rId12"/>
    <p:sldId id="379" r:id="rId13"/>
    <p:sldId id="383" r:id="rId14"/>
    <p:sldId id="366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2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791" userDrawn="1">
          <p15:clr>
            <a:srgbClr val="A4A3A4"/>
          </p15:clr>
        </p15:guide>
        <p15:guide id="4" pos="3651" userDrawn="1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  <p15:guide id="7" orient="horz" pos="2931" userDrawn="1">
          <p15:clr>
            <a:srgbClr val="A4A3A4"/>
          </p15:clr>
        </p15:guide>
        <p15:guide id="8" orient="horz" pos="2251" userDrawn="1">
          <p15:clr>
            <a:srgbClr val="A4A3A4"/>
          </p15:clr>
        </p15:guide>
        <p15:guide id="9" pos="4059" userDrawn="1">
          <p15:clr>
            <a:srgbClr val="A4A3A4"/>
          </p15:clr>
        </p15:guide>
        <p15:guide id="10" pos="295" userDrawn="1">
          <p15:clr>
            <a:srgbClr val="A4A3A4"/>
          </p15:clr>
        </p15:guide>
        <p15:guide id="11" orient="horz" pos="4156" userDrawn="1">
          <p15:clr>
            <a:srgbClr val="A4A3A4"/>
          </p15:clr>
        </p15:guide>
        <p15:guide id="12" pos="204" userDrawn="1">
          <p15:clr>
            <a:srgbClr val="A4A3A4"/>
          </p15:clr>
        </p15:guide>
        <p15:guide id="13" pos="2699" userDrawn="1">
          <p15:clr>
            <a:srgbClr val="A4A3A4"/>
          </p15:clr>
        </p15:guide>
        <p15:guide id="14" orient="horz" pos="1207" userDrawn="1">
          <p15:clr>
            <a:srgbClr val="A4A3A4"/>
          </p15:clr>
        </p15:guide>
        <p15:guide id="15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D30A"/>
    <a:srgbClr val="47B256"/>
    <a:srgbClr val="2B6030"/>
    <a:srgbClr val="DD1125"/>
    <a:srgbClr val="F76300"/>
    <a:srgbClr val="0578BA"/>
    <a:srgbClr val="389045"/>
    <a:srgbClr val="397F40"/>
    <a:srgbClr val="40A24E"/>
    <a:srgbClr val="1F7E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524" autoAdjust="0"/>
    <p:restoredTop sz="98971" autoAdjust="0"/>
  </p:normalViewPr>
  <p:slideViewPr>
    <p:cSldViewPr>
      <p:cViewPr varScale="1">
        <p:scale>
          <a:sx n="109" d="100"/>
          <a:sy n="109" d="100"/>
        </p:scale>
        <p:origin x="-336" y="-36"/>
      </p:cViewPr>
      <p:guideLst>
        <p:guide orient="horz" pos="3929"/>
        <p:guide orient="horz" pos="2024"/>
        <p:guide orient="horz" pos="2478"/>
        <p:guide orient="horz" pos="2931"/>
        <p:guide orient="horz" pos="2251"/>
        <p:guide orient="horz" pos="4156"/>
        <p:guide orient="horz" pos="1207"/>
        <p:guide pos="2880"/>
        <p:guide pos="1791"/>
        <p:guide pos="3651"/>
        <p:guide pos="4059"/>
        <p:guide pos="295"/>
        <p:guide pos="204"/>
        <p:guide pos="269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252A-8DA3-47D6-89E4-2B8F2E8F1182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9905E-1A41-4B49-99DC-12DB6D5E1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84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1120-15F9-48F5-A590-3E70BD6E214F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358A2-6CA4-414D-AC47-A4352D36E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07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34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95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68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B7B0-3C57-4373-BD48-EA3B39072C2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62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B7B0-3C57-4373-BD48-EA3B39072C2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628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107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10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8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2.png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8.png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9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0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5.png"/><Relationship Id="rId2" Type="http://schemas.openxmlformats.org/officeDocument/2006/relationships/tags" Target="../tags/tag6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5.png"/><Relationship Id="rId2" Type="http://schemas.openxmlformats.org/officeDocument/2006/relationships/tags" Target="../tags/tag6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5.png"/><Relationship Id="rId2" Type="http://schemas.openxmlformats.org/officeDocument/2006/relationships/tags" Target="../tags/tag6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5.png"/><Relationship Id="rId2" Type="http://schemas.openxmlformats.org/officeDocument/2006/relationships/tags" Target="../tags/tag7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5.png"/><Relationship Id="rId2" Type="http://schemas.openxmlformats.org/officeDocument/2006/relationships/tags" Target="../tags/tag7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5.png"/><Relationship Id="rId2" Type="http://schemas.openxmlformats.org/officeDocument/2006/relationships/tags" Target="../tags/tag7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5.png"/><Relationship Id="rId2" Type="http://schemas.openxmlformats.org/officeDocument/2006/relationships/tags" Target="../tags/tag7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5.png"/><Relationship Id="rId2" Type="http://schemas.openxmlformats.org/officeDocument/2006/relationships/tags" Target="../tags/tag7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5.png"/><Relationship Id="rId2" Type="http://schemas.openxmlformats.org/officeDocument/2006/relationships/tags" Target="../tags/tag8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5.png"/><Relationship Id="rId2" Type="http://schemas.openxmlformats.org/officeDocument/2006/relationships/tags" Target="../tags/tag8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5.png"/><Relationship Id="rId2" Type="http://schemas.openxmlformats.org/officeDocument/2006/relationships/tags" Target="../tags/tag8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5.png"/><Relationship Id="rId2" Type="http://schemas.openxmlformats.org/officeDocument/2006/relationships/tags" Target="../tags/tag8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5.png"/><Relationship Id="rId2" Type="http://schemas.openxmlformats.org/officeDocument/2006/relationships/tags" Target="../tags/tag8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5.png"/><Relationship Id="rId2" Type="http://schemas.openxmlformats.org/officeDocument/2006/relationships/tags" Target="../tags/tag9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5.png"/><Relationship Id="rId2" Type="http://schemas.openxmlformats.org/officeDocument/2006/relationships/tags" Target="../tags/tag9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5.png"/><Relationship Id="rId2" Type="http://schemas.openxmlformats.org/officeDocument/2006/relationships/tags" Target="../tags/tag9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5.png"/><Relationship Id="rId2" Type="http://schemas.openxmlformats.org/officeDocument/2006/relationships/tags" Target="../tags/tag9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5.png"/><Relationship Id="rId2" Type="http://schemas.openxmlformats.org/officeDocument/2006/relationships/tags" Target="../tags/tag9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5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5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5.png"/><Relationship Id="rId2" Type="http://schemas.openxmlformats.org/officeDocument/2006/relationships/tags" Target="../tags/tag10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3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2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51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74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9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6552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6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2" y="-1495"/>
            <a:ext cx="9326880" cy="6998208"/>
          </a:xfrm>
          <a:prstGeom prst="rect">
            <a:avLst/>
          </a:prstGeom>
          <a:solidFill>
            <a:srgbClr val="9ACD3F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1540933"/>
            <a:ext cx="5374933" cy="1286934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ru-RU" dirty="0" smtClean="0"/>
              <a:t>Закрывающий слайд презентации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068" y="3462867"/>
            <a:ext cx="2818050" cy="2277534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dirty="0" smtClean="0"/>
              <a:t>Текст закрывающего слайда, реквизиты, контактная информация.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8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383D4-FDD7-47F2-8C15-0454D9C496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18184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A193C-62D7-4673-BB39-AA9F76D9FA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96086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C1C5E-02E6-48B3-AA96-599B8ABEAB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1577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FCCDF-E9CE-488E-A290-F4D2A35AD2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31569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CEC73-8D07-478C-A09C-772C49D011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76239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3638A-A3E8-4F2E-AA97-1AD0815076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600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31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8536E-5477-42F2-8F4E-2CDCABD03E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94278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DCF5F-78A9-4E7F-B9DF-3A8C3A0351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15128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BBD8D-EEED-48B1-A8DE-163631A3F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8130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A231D-77D2-41E3-B705-88998F718B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06480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BB16E-982B-4D4A-9192-4475C23C2B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80211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s Stripes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"/>
            <a:ext cx="2286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/>
        </p:nvSpPr>
        <p:spPr>
          <a:xfrm>
            <a:off x="0" y="190500"/>
            <a:ext cx="90488" cy="45402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34" y="381712"/>
            <a:ext cx="2977453" cy="45281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35" y="1115786"/>
            <a:ext cx="5926109" cy="319314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829175" y="4662488"/>
            <a:ext cx="1524000" cy="260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518C7B-188C-4221-B797-48DA5131F3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58049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vers Stripes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138" y="-1588"/>
            <a:ext cx="9326563" cy="6997701"/>
          </a:xfrm>
          <a:prstGeom prst="rect">
            <a:avLst/>
          </a:prstGeom>
          <a:solidFill>
            <a:srgbClr val="9ACD3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68" y="1540934"/>
            <a:ext cx="5374933" cy="1286935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4068" y="3462867"/>
            <a:ext cx="2818050" cy="2277535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66905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Arkin-AA\Рабочий стол\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34988"/>
            <a:ext cx="3200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/>
          <p:nvPr userDrawn="1"/>
        </p:nvSpPr>
        <p:spPr>
          <a:xfrm>
            <a:off x="0" y="2152650"/>
            <a:ext cx="125413" cy="3619500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4"/>
          <p:cNvSpPr/>
          <p:nvPr userDrawn="1"/>
        </p:nvSpPr>
        <p:spPr>
          <a:xfrm>
            <a:off x="0" y="534988"/>
            <a:ext cx="125413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40272" y="534398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9499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2089" name="think-cell Slide" r:id="rId5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5" y="4768201"/>
            <a:ext cx="3788829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5" y="5240747"/>
            <a:ext cx="378882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1" y="6513539"/>
            <a:ext cx="6358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pic>
        <p:nvPicPr>
          <p:cNvPr id="23" name="Picture 22" descr="Pattern.png">
            <a:extLst>
              <a:ext uri="{FF2B5EF4-FFF2-40B4-BE49-F238E27FC236}">
                <a16:creationId xmlns:a16="http://schemas.microsoft.com/office/drawing/2014/main" xmlns="" id="{D7E305F5-2A09-4F0A-ADFF-3FEC17400C7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5" y="2540000"/>
            <a:ext cx="37888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72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cap="none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25" name="Picture 24" descr="Logo.png">
            <a:extLst>
              <a:ext uri="{FF2B5EF4-FFF2-40B4-BE49-F238E27FC236}">
                <a16:creationId xmlns:a16="http://schemas.microsoft.com/office/drawing/2014/main" xmlns="" id="{70CF5DF3-4F92-4BA2-BAA9-A0A9FDF3C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3BC12E5-1609-45EC-970C-712EF806F362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965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3113" name="think-cell Slide" r:id="rId5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86325" y="5449770"/>
            <a:ext cx="7649629" cy="2462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1600" kern="0" noProof="0" dirty="0"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586326" y="5979844"/>
            <a:ext cx="378882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586325" y="6538939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586325" y="4480105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11" name="Picture 10" descr="Covers Fields.jpg">
            <a:extLst>
              <a:ext uri="{FF2B5EF4-FFF2-40B4-BE49-F238E27FC236}">
                <a16:creationId xmlns:a16="http://schemas.microsoft.com/office/drawing/2014/main" xmlns="" id="{3B63D4F5-12E2-4764-BAE5-7B9756B83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" y="0"/>
            <a:ext cx="9144001" cy="4321088"/>
          </a:xfrm>
          <a:prstGeom prst="rect">
            <a:avLst/>
          </a:prstGeom>
        </p:spPr>
      </p:pic>
      <p:pic>
        <p:nvPicPr>
          <p:cNvPr id="12" name="Picture 11" descr="Logo.png">
            <a:extLst>
              <a:ext uri="{FF2B5EF4-FFF2-40B4-BE49-F238E27FC236}">
                <a16:creationId xmlns:a16="http://schemas.microsoft.com/office/drawing/2014/main" xmlns="" id="{71C13131-592C-4A15-B685-B4CCE13C74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3" name="dText Placeholder 11">
            <a:extLst>
              <a:ext uri="{FF2B5EF4-FFF2-40B4-BE49-F238E27FC236}">
                <a16:creationId xmlns:a16="http://schemas.microsoft.com/office/drawing/2014/main" xmlns="" id="{BC7EE43A-35C3-4165-8308-73A85B61E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75" y="53440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48C298A-56FF-415A-AB0C-59875D1C06E0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01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508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4137" name="think-cell Slide" r:id="rId5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 descr="Covers Grass 01.jpg">
            <a:extLst>
              <a:ext uri="{FF2B5EF4-FFF2-40B4-BE49-F238E27FC236}">
                <a16:creationId xmlns:a16="http://schemas.microsoft.com/office/drawing/2014/main" xmlns="" id="{67C0A361-0685-4902-BE1A-163886D281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15" name="Picture 14" descr="Logo.png">
            <a:extLst>
              <a:ext uri="{FF2B5EF4-FFF2-40B4-BE49-F238E27FC236}">
                <a16:creationId xmlns:a16="http://schemas.microsoft.com/office/drawing/2014/main" xmlns="" id="{DA86E0C5-5D54-4EB6-8D44-EF1A60860E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xmlns="" id="{98EB2137-11EE-499F-87D9-CB63935D1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FB7C5A9-21D2-49FB-B896-2C530FC10C09}"/>
              </a:ext>
            </a:extLst>
          </p:cNvPr>
          <p:cNvSpPr/>
          <p:nvPr userDrawn="1"/>
        </p:nvSpPr>
        <p:spPr>
          <a:xfrm>
            <a:off x="0" y="1748696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BA00D15-BEA2-4216-BFA7-D94284E5DDAC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4" y="3492035"/>
            <a:ext cx="7649629" cy="24622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ru-RU" sz="16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CA2E80B-A8A1-4C15-B779-ECC79C1BE3F4}"/>
              </a:ext>
            </a:extLst>
          </p:cNvPr>
          <p:cNvCxnSpPr/>
          <p:nvPr userDrawn="1"/>
        </p:nvCxnSpPr>
        <p:spPr>
          <a:xfrm>
            <a:off x="541866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6" y="4493944"/>
            <a:ext cx="151567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4" y="6655051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4" y="2332386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31320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p:oleObj spid="_x0000_s5161" name="think-cell Slide" r:id="rId5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xmlns="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07343" y="534397"/>
            <a:ext cx="5564811" cy="633942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Logo.png">
            <a:extLst>
              <a:ext uri="{FF2B5EF4-FFF2-40B4-BE49-F238E27FC236}">
                <a16:creationId xmlns:a16="http://schemas.microsoft.com/office/drawing/2014/main" xmlns="" id="{2DF1D76A-F032-4502-8563-7B3CCD91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DC1838-7825-424C-9418-EE7C4C3C8525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2822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p:oleObj spid="_x0000_s6185" name="think-cell Slide" r:id="rId5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xmlns="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32656"/>
            <a:ext cx="9144000" cy="11521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854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492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7209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E18EA-8854-45AD-BF7A-FC3B21383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3" y="534397"/>
            <a:ext cx="5564811" cy="6339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8739041" y="664050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413E40-B8DF-41BC-BF35-998C4065DDF2}"/>
              </a:ext>
            </a:extLst>
          </p:cNvPr>
          <p:cNvSpPr/>
          <p:nvPr userDrawn="1"/>
        </p:nvSpPr>
        <p:spPr>
          <a:xfrm>
            <a:off x="0" y="534397"/>
            <a:ext cx="126000" cy="591047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DB0E77FF-6A21-41B8-AE7F-531CF2D6E89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4836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059">
          <p15:clr>
            <a:srgbClr val="000000"/>
          </p15:clr>
        </p15:guide>
        <p15:guide id="2" orient="horz" pos="582">
          <p15:clr>
            <a:srgbClr val="000000"/>
          </p15:clr>
        </p15:guide>
        <p15:guide id="3" orient="horz" pos="3991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4"/>
            <a:ext cx="7772400" cy="1099609"/>
          </a:xfrm>
        </p:spPr>
        <p:txBody>
          <a:bodyPr anchor="b">
            <a:normAutofit/>
          </a:bodyPr>
          <a:lstStyle>
            <a:lvl1pPr algn="l">
              <a:defRPr sz="1800" b="1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32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8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5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1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раздела презентации</a:t>
            </a:r>
            <a:endParaRPr lang="en-GB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9" y="534395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6" y="534408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1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0090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0282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5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6960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0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3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632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808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/>
        </p:nvPicPr>
        <p:blipFill rotWithShape="1">
          <a:blip r:embed="rId2"/>
          <a:srcRect r="970"/>
          <a:stretch/>
        </p:blipFill>
        <p:spPr>
          <a:xfrm>
            <a:off x="1" y="0"/>
            <a:ext cx="9144000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64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706" y="534499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6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215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6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477">
                <a:solidFill>
                  <a:schemeClr val="tx1"/>
                </a:solidFill>
                <a:latin typeface="Arial"/>
                <a:cs typeface="Arial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</p:spTree>
    <p:extLst>
      <p:ext uri="{BB962C8B-B14F-4D97-AF65-F5344CB8AC3E}">
        <p14:creationId xmlns:p14="http://schemas.microsoft.com/office/powerpoint/2010/main" xmlns="" val="14493042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5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главл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0269" name="think-cell Slide" r:id="rId4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563" y="532580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2581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7" y="657230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215900" y="532581"/>
            <a:ext cx="5663701" cy="633942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77" dirty="0" smtClean="0"/>
              <a:t>Оглавление</a:t>
            </a:r>
            <a:endParaRPr lang="ru-RU" sz="1477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5275" y="1771651"/>
            <a:ext cx="7226131" cy="73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31" indent="-316531">
              <a:spcBef>
                <a:spcPts val="0"/>
              </a:spcBef>
              <a:spcAft>
                <a:spcPts val="554"/>
              </a:spcAft>
              <a:buAutoNum type="arabicPeriod"/>
            </a:pPr>
            <a:r>
              <a:rPr lang="ru-RU" sz="1846" dirty="0" smtClean="0"/>
              <a:t>Дорожная карта реализации</a:t>
            </a:r>
            <a:r>
              <a:rPr lang="ru-RU" sz="1846" baseline="0" dirty="0" smtClean="0"/>
              <a:t> Сценария 2 «Оптимальный»</a:t>
            </a:r>
            <a:endParaRPr lang="ru-RU" sz="1846" dirty="0" smtClean="0"/>
          </a:p>
          <a:p>
            <a:pPr marL="316531" indent="-316531">
              <a:spcBef>
                <a:spcPts val="0"/>
              </a:spcBef>
              <a:spcAft>
                <a:spcPts val="554"/>
              </a:spcAft>
              <a:buAutoNum type="arabicPeriod"/>
            </a:pPr>
            <a:r>
              <a:rPr lang="ru-RU" sz="1846" dirty="0" smtClean="0"/>
              <a:t>Состав сценария 2 «Оптимальный»</a:t>
            </a:r>
          </a:p>
        </p:txBody>
      </p:sp>
    </p:spTree>
    <p:extLst>
      <p:ext uri="{BB962C8B-B14F-4D97-AF65-F5344CB8AC3E}">
        <p14:creationId xmlns:p14="http://schemas.microsoft.com/office/powerpoint/2010/main" xmlns="" val="292798046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1293" name="think-cell Slide" r:id="rId4" imgW="360" imgH="360" progId="">
              <p:embed/>
            </p:oleObj>
          </a:graphicData>
        </a:graphic>
      </p:graphicFrame>
      <p:pic>
        <p:nvPicPr>
          <p:cNvPr id="6" name="Picture 2" descr="ВТБ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b="25066"/>
          <a:stretch/>
        </p:blipFill>
        <p:spPr bwMode="auto">
          <a:xfrm>
            <a:off x="8095883" y="109172"/>
            <a:ext cx="1300703" cy="34752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0" y="562736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205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2317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95026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3341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29947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4365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5389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3714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6413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96078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7437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2185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8461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468237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19485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38997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210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0509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86684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1533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39738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2557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71528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3581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738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8225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4605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738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77179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5629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46974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6653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40995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7677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73820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8701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85072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29725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40513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533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30749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4711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31773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63868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орожная карта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32797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15900" y="534397"/>
            <a:ext cx="5663701" cy="633942"/>
          </a:xfrm>
        </p:spPr>
        <p:txBody>
          <a:bodyPr wrap="square" anchor="ctr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761284" y="6527824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956565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3906459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738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xmlns="" val="39443701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Т-стратегия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33821" name="think-cell Slide" r:id="rId5" imgW="360" imgH="360" progId="">
              <p:embed/>
            </p:oleObj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46" baseline="0" dirty="0"/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563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7" y="657230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57" y="238713"/>
            <a:ext cx="5123949" cy="149909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 стратегии 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года </a:t>
            </a:r>
          </a:p>
        </p:txBody>
      </p:sp>
    </p:spTree>
    <p:extLst>
      <p:ext uri="{BB962C8B-B14F-4D97-AF65-F5344CB8AC3E}">
        <p14:creationId xmlns:p14="http://schemas.microsoft.com/office/powerpoint/2010/main" xmlns="" val="165592548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52"/>
            <a:ext cx="4168434" cy="633943"/>
          </a:xfrm>
        </p:spPr>
        <p:txBody>
          <a:bodyPr anchor="ctr">
            <a:normAutofit/>
          </a:bodyPr>
          <a:lstStyle>
            <a:lvl1pPr>
              <a:defRPr sz="1477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76"/>
            <a:ext cx="2133600" cy="365125"/>
          </a:xfrm>
        </p:spPr>
        <p:txBody>
          <a:bodyPr/>
          <a:lstStyle>
            <a:lvl1pPr>
              <a:defRPr sz="831" b="1"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42" y="534395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88" tIns="42195" rIns="84388" bIns="42195" rtlCol="0" anchor="ctr"/>
          <a:lstStyle/>
          <a:p>
            <a:pPr algn="ctr" defTabSz="421953"/>
            <a:endParaRPr lang="en-US" sz="166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76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2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052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2" y="534401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85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8"/>
            <a:ext cx="4168434" cy="633943"/>
          </a:xfrm>
        </p:spPr>
        <p:txBody>
          <a:bodyPr anchor="ctr">
            <a:normAutofit/>
          </a:bodyPr>
          <a:lstStyle>
            <a:lvl1pPr>
              <a:defRPr sz="1477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9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4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US" sz="166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39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57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9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2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1.vml"/><Relationship Id="rId18" Type="http://schemas.openxmlformats.org/officeDocument/2006/relationships/tags" Target="../tags/tag5.xml"/><Relationship Id="rId26" Type="http://schemas.openxmlformats.org/officeDocument/2006/relationships/tags" Target="../tags/tag13.xml"/><Relationship Id="rId39" Type="http://schemas.openxmlformats.org/officeDocument/2006/relationships/tags" Target="../tags/tag26.xml"/><Relationship Id="rId21" Type="http://schemas.openxmlformats.org/officeDocument/2006/relationships/tags" Target="../tags/tag8.xml"/><Relationship Id="rId34" Type="http://schemas.openxmlformats.org/officeDocument/2006/relationships/tags" Target="../tags/tag21.xml"/><Relationship Id="rId42" Type="http://schemas.openxmlformats.org/officeDocument/2006/relationships/tags" Target="../tags/tag29.xml"/><Relationship Id="rId47" Type="http://schemas.openxmlformats.org/officeDocument/2006/relationships/tags" Target="../tags/tag34.xml"/><Relationship Id="rId50" Type="http://schemas.openxmlformats.org/officeDocument/2006/relationships/tags" Target="../tags/tag37.xml"/><Relationship Id="rId55" Type="http://schemas.openxmlformats.org/officeDocument/2006/relationships/tags" Target="../tags/tag42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33" Type="http://schemas.openxmlformats.org/officeDocument/2006/relationships/tags" Target="../tags/tag20.xml"/><Relationship Id="rId38" Type="http://schemas.openxmlformats.org/officeDocument/2006/relationships/tags" Target="../tags/tag25.xml"/><Relationship Id="rId46" Type="http://schemas.openxmlformats.org/officeDocument/2006/relationships/tags" Target="../tags/tag33.xml"/><Relationship Id="rId2" Type="http://schemas.openxmlformats.org/officeDocument/2006/relationships/slideLayout" Target="../slideLayouts/slideLayout29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29" Type="http://schemas.openxmlformats.org/officeDocument/2006/relationships/tags" Target="../tags/tag16.xml"/><Relationship Id="rId41" Type="http://schemas.openxmlformats.org/officeDocument/2006/relationships/tags" Target="../tags/tag28.xml"/><Relationship Id="rId54" Type="http://schemas.openxmlformats.org/officeDocument/2006/relationships/tags" Target="../tags/tag41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ags" Target="../tags/tag11.xml"/><Relationship Id="rId32" Type="http://schemas.openxmlformats.org/officeDocument/2006/relationships/tags" Target="../tags/tag19.xml"/><Relationship Id="rId37" Type="http://schemas.openxmlformats.org/officeDocument/2006/relationships/tags" Target="../tags/tag24.xml"/><Relationship Id="rId40" Type="http://schemas.openxmlformats.org/officeDocument/2006/relationships/tags" Target="../tags/tag27.xml"/><Relationship Id="rId45" Type="http://schemas.openxmlformats.org/officeDocument/2006/relationships/tags" Target="../tags/tag32.xml"/><Relationship Id="rId53" Type="http://schemas.openxmlformats.org/officeDocument/2006/relationships/tags" Target="../tags/tag40.xml"/><Relationship Id="rId58" Type="http://schemas.openxmlformats.org/officeDocument/2006/relationships/image" Target="../media/image8.png"/><Relationship Id="rId5" Type="http://schemas.openxmlformats.org/officeDocument/2006/relationships/slideLayout" Target="../slideLayouts/slideLayout32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28" Type="http://schemas.openxmlformats.org/officeDocument/2006/relationships/tags" Target="../tags/tag15.xml"/><Relationship Id="rId36" Type="http://schemas.openxmlformats.org/officeDocument/2006/relationships/tags" Target="../tags/tag23.xml"/><Relationship Id="rId49" Type="http://schemas.openxmlformats.org/officeDocument/2006/relationships/tags" Target="../tags/tag36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37.xml"/><Relationship Id="rId19" Type="http://schemas.openxmlformats.org/officeDocument/2006/relationships/tags" Target="../tags/tag6.xml"/><Relationship Id="rId31" Type="http://schemas.openxmlformats.org/officeDocument/2006/relationships/tags" Target="../tags/tag18.xml"/><Relationship Id="rId44" Type="http://schemas.openxmlformats.org/officeDocument/2006/relationships/tags" Target="../tags/tag31.xml"/><Relationship Id="rId52" Type="http://schemas.openxmlformats.org/officeDocument/2006/relationships/tags" Target="../tags/tag39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ags" Target="../tags/tag1.xml"/><Relationship Id="rId22" Type="http://schemas.openxmlformats.org/officeDocument/2006/relationships/tags" Target="../tags/tag9.xml"/><Relationship Id="rId27" Type="http://schemas.openxmlformats.org/officeDocument/2006/relationships/tags" Target="../tags/tag14.xml"/><Relationship Id="rId30" Type="http://schemas.openxmlformats.org/officeDocument/2006/relationships/tags" Target="../tags/tag17.xml"/><Relationship Id="rId35" Type="http://schemas.openxmlformats.org/officeDocument/2006/relationships/tags" Target="../tags/tag22.xml"/><Relationship Id="rId43" Type="http://schemas.openxmlformats.org/officeDocument/2006/relationships/tags" Target="../tags/tag30.xml"/><Relationship Id="rId48" Type="http://schemas.openxmlformats.org/officeDocument/2006/relationships/tags" Target="../tags/tag35.xml"/><Relationship Id="rId56" Type="http://schemas.openxmlformats.org/officeDocument/2006/relationships/tags" Target="../tags/tag43.xml"/><Relationship Id="rId8" Type="http://schemas.openxmlformats.org/officeDocument/2006/relationships/slideLayout" Target="../slideLayouts/slideLayout35.xml"/><Relationship Id="rId51" Type="http://schemas.openxmlformats.org/officeDocument/2006/relationships/tags" Target="../tags/tag38.xml"/><Relationship Id="rId3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tags" Target="../tags/tag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ags" Target="../tags/tag58.xml"/><Relationship Id="rId38" Type="http://schemas.openxmlformats.org/officeDocument/2006/relationships/image" Target="../media/image20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tags" Target="../tags/tag57.xml"/><Relationship Id="rId37" Type="http://schemas.openxmlformats.org/officeDocument/2006/relationships/oleObject" Target="../embeddings/oleObject8.bin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tags" Target="../tags/tag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tags" Target="../tags/tag56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vmlDrawing" Target="../drawings/vmlDrawing8.vml"/><Relationship Id="rId35" Type="http://schemas.openxmlformats.org/officeDocument/2006/relationships/tags" Target="../tags/tag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3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9F25F14-E7E2-4BE6-8B8D-5D779FD843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933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066" name="think-cell Slide" r:id="rId57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15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07343" y="534397"/>
            <a:ext cx="5564811" cy="63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07339" y="207078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6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07343" y="1213836"/>
            <a:ext cx="87098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21489" y="6051787"/>
            <a:ext cx="879411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21489" y="6257496"/>
            <a:ext cx="734667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21975" marR="0" lvl="0" indent="-621975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032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07343" y="2753026"/>
            <a:ext cx="8709885" cy="1130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07343" y="1528804"/>
            <a:ext cx="8709885" cy="387119"/>
            <a:chOff x="915" y="791"/>
            <a:chExt cx="2686" cy="23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91"/>
              <a:ext cx="2686" cy="23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E70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Название документа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432646" y="192942"/>
            <a:ext cx="482953" cy="153247"/>
            <a:chOff x="8267465" y="285750"/>
            <a:chExt cx="473310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7465" y="285750"/>
              <a:ext cx="473310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65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65" y="435946"/>
              <a:ext cx="47331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89" y="2703595"/>
            <a:ext cx="1188976" cy="776933"/>
            <a:chOff x="7607284" y="279400"/>
            <a:chExt cx="1165239" cy="76146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8169259" y="2794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8169259" y="5461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8169259" y="825501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9" y="3628502"/>
            <a:ext cx="874727" cy="1049051"/>
            <a:chOff x="5894005" y="919828"/>
            <a:chExt cx="857263" cy="102816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6148005" y="919828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6148005" y="1189703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6148005" y="1461166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6148005" y="1732629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02" y="4825525"/>
            <a:ext cx="942760" cy="1342226"/>
            <a:chOff x="5894005" y="2696542"/>
            <a:chExt cx="923940" cy="1315506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Arc 131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214680" y="269654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214680" y="297415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214680" y="324859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6214680" y="3521448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6214680" y="379668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xmlns="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6" y="2493387"/>
            <a:ext cx="1556667" cy="1554955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xmlns="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9" y="2493386"/>
            <a:ext cx="1556667" cy="1554955"/>
          </a:xfrm>
          <a:prstGeom prst="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xmlns="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8" y="2493386"/>
            <a:ext cx="1556667" cy="1554955"/>
          </a:xfrm>
          <a:prstGeom prst="round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xmlns="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6" y="5286837"/>
            <a:ext cx="1867677" cy="932973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7200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xmlns="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 rot="5400000">
            <a:off x="5667087" y="3894863"/>
            <a:ext cx="3153449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73462" tIns="73462" rIns="73462" bIns="7346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xmlns="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6080457" y="4300603"/>
            <a:ext cx="194381" cy="1684537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xmlns="" id="{D49398DB-D67F-4A62-A452-18B19078B85C}"/>
              </a:ext>
            </a:extLst>
          </p:cNvPr>
          <p:cNvGrpSpPr/>
          <p:nvPr>
            <p:custDataLst>
              <p:tags r:id="rId18"/>
            </p:custDataLst>
          </p:nvPr>
        </p:nvGrpSpPr>
        <p:grpSpPr bwMode="gray">
          <a:xfrm>
            <a:off x="6519452" y="4300603"/>
            <a:ext cx="259242" cy="25915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xmlns="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xmlns="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4033150" y="5460001"/>
            <a:ext cx="357430" cy="816936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73462" tIns="73462" rIns="73462" bIns="73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endParaRPr kumimoji="0" lang="ru-RU" sz="1665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xmlns="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4542838" y="5460001"/>
            <a:ext cx="543760" cy="816936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xmlns="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xmlns="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xmlns="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5238856" y="5460001"/>
            <a:ext cx="666308" cy="816936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xmlns="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xmlns="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xmlns="" id="{743D461F-071D-4C30-B23A-AE700C43BE97}"/>
              </a:ext>
            </a:extLst>
          </p:cNvPr>
          <p:cNvGrpSpPr>
            <a:grpSpLocks/>
          </p:cNvGrpSpPr>
          <p:nvPr>
            <p:custDataLst>
              <p:tags r:id="rId22"/>
            </p:custDataLst>
          </p:nvPr>
        </p:nvGrpSpPr>
        <p:grpSpPr bwMode="gray">
          <a:xfrm>
            <a:off x="1988068" y="4300603"/>
            <a:ext cx="1867677" cy="932973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xmlns="" id="{56B90358-91E7-4F7A-8E67-A3838D0D7B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7345FE59-7E1E-4D60-A7E9-0170F89C615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xmlns="" id="{372A61CB-91D8-4152-9504-873FB3B2ECAC}"/>
              </a:ext>
            </a:extLst>
          </p:cNvPr>
          <p:cNvGrpSpPr/>
          <p:nvPr>
            <p:custDataLst>
              <p:tags r:id="rId23"/>
            </p:custDataLst>
          </p:nvPr>
        </p:nvGrpSpPr>
        <p:grpSpPr bwMode="gray">
          <a:xfrm>
            <a:off x="4034258" y="4300603"/>
            <a:ext cx="1866542" cy="932973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xmlns="" id="{66E1C004-2490-400A-AECC-C481FEEBCBE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4E9D728F-AF5A-4401-AE28-6019A508482E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xmlns="" id="{6D183288-53DE-4755-9E56-EE52B761240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52FE84C-CAD5-45AF-9BFB-C94D9E5BDC39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  <a:endPara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6" name="Picture 95" descr="Logo.png">
            <a:extLst>
              <a:ext uri="{FF2B5EF4-FFF2-40B4-BE49-F238E27FC236}">
                <a16:creationId xmlns:a16="http://schemas.microsoft.com/office/drawing/2014/main" xmlns="" id="{2A12DA99-A00D-4EE2-B4EA-C3DEF23DFE52}"/>
              </a:ext>
            </a:extLst>
          </p:cNvPr>
          <p:cNvPicPr>
            <a:picLocks/>
          </p:cNvPicPr>
          <p:nvPr/>
        </p:nvPicPr>
        <p:blipFill rotWithShape="1">
          <a:blip r:embed="rId5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5F03421-F063-43E9-B7C3-8070DCD8E05D}"/>
              </a:ext>
            </a:extLst>
          </p:cNvPr>
          <p:cNvSpPr>
            <a:spLocks/>
          </p:cNvSpPr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23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20201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1428" baseline="0">
          <a:solidFill>
            <a:schemeClr val="tx1"/>
          </a:solidFill>
          <a:latin typeface="+mn-lt"/>
        </a:defRPr>
      </a:lvl2pPr>
      <a:lvl3pPr marL="40403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28" baseline="0">
          <a:solidFill>
            <a:schemeClr val="tx1"/>
          </a:solidFill>
          <a:latin typeface="+mn-lt"/>
        </a:defRPr>
      </a:lvl3pPr>
      <a:lvl4pPr marL="60605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428" baseline="0">
          <a:solidFill>
            <a:schemeClr val="tx1"/>
          </a:solidFill>
          <a:latin typeface="+mn-lt"/>
        </a:defRPr>
      </a:lvl4pPr>
      <a:lvl5pPr marL="80807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♦"/>
        <a:defRPr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67" y="338998"/>
            <a:ext cx="4168434" cy="54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274554"/>
            <a:ext cx="8268320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1808" y="64389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8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584" y="64389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8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637917" y="338998"/>
            <a:ext cx="2244317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3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Название презентации (задается в настройках footer)</a:t>
            </a:r>
            <a:endParaRPr lang="en-US" dirty="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p:oleObj spid="_x0000_s9245" name="think-cell Slide" r:id="rId37" imgW="360" imgH="360" progId="">
              <p:embed/>
            </p:oleObj>
          </a:graphicData>
        </a:graphic>
      </p:graphicFrame>
      <p:sp>
        <p:nvSpPr>
          <p:cNvPr id="8" name="AC Banner"/>
          <p:cNvSpPr>
            <a:spLocks noChangeArrowheads="1"/>
          </p:cNvSpPr>
          <p:nvPr userDrawn="1"/>
        </p:nvSpPr>
        <p:spPr bwMode="gray">
          <a:xfrm>
            <a:off x="0" y="0"/>
            <a:ext cx="9144000" cy="5842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62" dirty="0"/>
          </a:p>
        </p:txBody>
      </p:sp>
      <p:sp>
        <p:nvSpPr>
          <p:cNvPr id="10" name="AcnSubjectTitle_ID_9" hidden="1"/>
          <p:cNvSpPr txBox="1"/>
          <p:nvPr userDrawn="1">
            <p:custDataLst>
              <p:tags r:id="rId32"/>
            </p:custDataLst>
          </p:nvPr>
        </p:nvSpPr>
        <p:spPr bwMode="gray">
          <a:xfrm>
            <a:off x="179389" y="646114"/>
            <a:ext cx="8780462" cy="1988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92" b="1" dirty="0"/>
              <a:t>Subject Title</a:t>
            </a:r>
          </a:p>
        </p:txBody>
      </p:sp>
      <p:sp>
        <p:nvSpPr>
          <p:cNvPr id="11" name="AcnRoadmap_ID_12" hidden="1"/>
          <p:cNvSpPr txBox="1"/>
          <p:nvPr userDrawn="1">
            <p:custDataLst>
              <p:tags r:id="rId33"/>
            </p:custDataLst>
          </p:nvPr>
        </p:nvSpPr>
        <p:spPr bwMode="gray">
          <a:xfrm>
            <a:off x="0" y="4"/>
            <a:ext cx="7683500" cy="164207"/>
          </a:xfrm>
          <a:prstGeom prst="rect">
            <a:avLst/>
          </a:prstGeom>
          <a:noFill/>
        </p:spPr>
        <p:txBody>
          <a:bodyPr lIns="33231" tIns="0" rIns="33231" bIns="33231">
            <a:spAutoFit/>
          </a:bodyPr>
          <a:lstStyle/>
          <a:p>
            <a:pPr>
              <a:defRPr/>
            </a:pPr>
            <a:r>
              <a:rPr lang="en-US" sz="831" i="1" dirty="0">
                <a:solidFill>
                  <a:srgbClr val="FFFFFF"/>
                </a:solidFill>
              </a:rPr>
              <a:t>Roadmap</a:t>
            </a:r>
          </a:p>
        </p:txBody>
      </p:sp>
      <p:sp>
        <p:nvSpPr>
          <p:cNvPr id="13" name="AcnStamp_ID_10" hidden="1"/>
          <p:cNvSpPr/>
          <p:nvPr userDrawn="1">
            <p:custDataLst>
              <p:tags r:id="rId34"/>
            </p:custDataLst>
          </p:nvPr>
        </p:nvSpPr>
        <p:spPr bwMode="gray">
          <a:xfrm>
            <a:off x="8959850" y="754062"/>
            <a:ext cx="0" cy="0"/>
          </a:xfrm>
          <a:prstGeom prst="leftRightArrow">
            <a:avLst>
              <a:gd name="adj1" fmla="val 0"/>
              <a:gd name="adj2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3446" rIns="0" bIns="2344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92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 STAMP</a:t>
            </a:r>
          </a:p>
        </p:txBody>
      </p:sp>
      <p:cxnSp>
        <p:nvCxnSpPr>
          <p:cNvPr id="14" name="AcnStpConnector_ID_13" hidden="1"/>
          <p:cNvCxnSpPr>
            <a:stCxn id="10" idx="2"/>
            <a:endCxn id="10" idx="0"/>
          </p:cNvCxnSpPr>
          <p:nvPr userDrawn="1">
            <p:custDataLst>
              <p:tags r:id="rId35"/>
            </p:custDataLst>
          </p:nvPr>
        </p:nvCxnSpPr>
        <p:spPr bwMode="gray">
          <a:xfrm rot="5400000" flipH="1" flipV="1">
            <a:off x="8959850" y="754063"/>
            <a:ext cx="158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AcnStpConnector_ID_14" hidden="1"/>
          <p:cNvCxnSpPr>
            <a:stCxn id="10" idx="4"/>
            <a:endCxn id="10" idx="6"/>
          </p:cNvCxnSpPr>
          <p:nvPr userDrawn="1">
            <p:custDataLst>
              <p:tags r:id="rId36"/>
            </p:custDataLst>
          </p:nvPr>
        </p:nvCxnSpPr>
        <p:spPr bwMode="gray">
          <a:xfrm rot="5400000">
            <a:off x="8959850" y="754063"/>
            <a:ext cx="158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61994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</p:sldLayoutIdLst>
  <p:hf hdr="0" ftr="0" dt="0"/>
  <p:txStyles>
    <p:titleStyle>
      <a:lvl1pPr algn="l" defTabSz="422041" rtl="0" eaLnBrk="1" latinLnBrk="0" hangingPunct="1">
        <a:spcBef>
          <a:spcPct val="0"/>
        </a:spcBef>
        <a:buNone/>
        <a:defRPr sz="1477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67058" indent="-150939" algn="l" defTabSz="422041" rtl="0" eaLnBrk="1" latinLnBrk="0" hangingPunct="1">
        <a:spcBef>
          <a:spcPct val="20000"/>
        </a:spcBef>
        <a:buSzPct val="100000"/>
        <a:buFontTx/>
        <a:buBlip>
          <a:blip r:embed="rId38"/>
        </a:buBlip>
        <a:defRPr sz="1108" kern="1200">
          <a:solidFill>
            <a:schemeClr val="tx1"/>
          </a:solidFill>
          <a:latin typeface="Arial"/>
          <a:ea typeface="+mn-ea"/>
          <a:cs typeface="Arial"/>
        </a:defRPr>
      </a:lvl1pPr>
      <a:lvl2pPr marL="332651" indent="-165593" algn="l" defTabSz="33118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108" kern="1200">
          <a:solidFill>
            <a:schemeClr val="tx1"/>
          </a:solidFill>
          <a:latin typeface="Arial"/>
          <a:ea typeface="+mn-ea"/>
          <a:cs typeface="Arial"/>
        </a:defRPr>
      </a:lvl2pPr>
      <a:lvl3pPr marL="495312" indent="-145077" algn="l" defTabSz="422041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108" kern="1200">
          <a:solidFill>
            <a:schemeClr val="tx1"/>
          </a:solidFill>
          <a:latin typeface="Arial"/>
          <a:ea typeface="+mn-ea"/>
          <a:cs typeface="Arial"/>
        </a:defRPr>
      </a:lvl3pPr>
      <a:lvl4pPr marL="660905" indent="-161196" algn="l" defTabSz="422041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108" kern="1200">
          <a:solidFill>
            <a:schemeClr val="tx1"/>
          </a:solidFill>
          <a:latin typeface="Arial"/>
          <a:ea typeface="+mn-ea"/>
          <a:cs typeface="Arial"/>
        </a:defRPr>
      </a:lvl4pPr>
      <a:lvl5pPr marL="827963" indent="-162662" algn="l" defTabSz="422041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108" kern="1200">
          <a:solidFill>
            <a:schemeClr val="tx1"/>
          </a:solidFill>
          <a:latin typeface="Arial"/>
          <a:ea typeface="+mn-ea"/>
          <a:cs typeface="Arial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" r="2931" b="17243"/>
          <a:stretch/>
        </p:blipFill>
        <p:spPr>
          <a:xfrm>
            <a:off x="-1534886" y="-24383"/>
            <a:ext cx="12475351" cy="70537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84882" y="1049846"/>
            <a:ext cx="6567161" cy="4580318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013853"/>
            <a:ext cx="5464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Синхронизация мер государственной поддержки сельхозтоваропроизводителей и программ Банка.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Возможности </a:t>
            </a:r>
            <a:r>
              <a:rPr lang="ru-RU" sz="2000" b="1" dirty="0">
                <a:solidFill>
                  <a:schemeClr val="bg1"/>
                </a:solidFill>
              </a:rPr>
              <a:t>получения сельхозтоваропроизводителями льготного финансирования по программам Правительства Российской </a:t>
            </a:r>
            <a:r>
              <a:rPr lang="ru-RU" sz="2000" b="1" dirty="0" smtClean="0">
                <a:solidFill>
                  <a:schemeClr val="bg1"/>
                </a:solidFill>
              </a:rPr>
              <a:t>Федерации.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84882" y="1531266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84882" y="4733048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RMB\УПРАВЛЕНИЕ РАЗВИТИЯ МБ\1. ЛИЧНЫЕ ПАПКИ\Ефимова\Презентации ДММБ\Шаблоны_логотип\логотип_фирменная_плаш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6493" y="188640"/>
            <a:ext cx="24511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62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6764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ranklin Gothic Book" panose="020B0503020102020204" pitchFamily="34" charset="0"/>
              </a:rPr>
              <a:t>Специализированная поддержка 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100093"/>
            <a:ext cx="289556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Россельхозбанк активно участвует в создании и реализации инструментов содействия развитию фермерства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/>
              <a:t>Поддержка создания </a:t>
            </a:r>
            <a:r>
              <a:rPr lang="ru-RU" sz="1200" dirty="0" smtClean="0"/>
              <a:t>и развития сельскохозяйственных </a:t>
            </a:r>
            <a:r>
              <a:rPr lang="ru-RU" sz="1200" dirty="0"/>
              <a:t>производственных и потребительских кооперативов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696708" y="3595073"/>
            <a:ext cx="410832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действующих СПоК </a:t>
            </a:r>
          </a:p>
          <a:p>
            <a:pPr marL="0" lvl="1" defTabSz="871888">
              <a:spcBef>
                <a:spcPts val="600"/>
              </a:spcBef>
              <a:buClr>
                <a:srgbClr val="000000"/>
              </a:buClr>
              <a:buSzPct val="125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Пополнение оборотных средств</a:t>
            </a:r>
          </a:p>
          <a:p>
            <a:pPr marL="171450" lvl="1" indent="-171450" defTabSz="871888">
              <a:spcBef>
                <a:spcPts val="600"/>
              </a:spcBef>
              <a:buClr>
                <a:srgbClr val="000000"/>
              </a:buClr>
              <a:buSzPct val="125000"/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техники, оборудования, земельных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участков под их залог</a:t>
            </a:r>
          </a:p>
          <a:p>
            <a:pPr marL="171450" lvl="1" indent="-171450" defTabSz="871888">
              <a:spcBef>
                <a:spcPts val="600"/>
              </a:spcBef>
              <a:buClr>
                <a:srgbClr val="000000"/>
              </a:buClr>
              <a:buSzPct val="125000"/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график погашения</a:t>
            </a:r>
          </a:p>
          <a:p>
            <a:pPr marL="171450" lvl="1" indent="-171450" defTabSz="871888">
              <a:spcBef>
                <a:spcPts val="600"/>
              </a:spcBef>
              <a:buClr>
                <a:srgbClr val="000000"/>
              </a:buClr>
              <a:buSzPct val="125000"/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использования Гранта в качестве собственного участия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Кредитование вновь созданных СПоК (срок деятельности до 12 месяцев):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>
              <a:spcBef>
                <a:spcPts val="600"/>
              </a:spcBef>
              <a:buClr>
                <a:srgbClr val="000000"/>
              </a:buClr>
              <a:buSzPct val="125000"/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финансирование на строительство объектов и оборотные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</a:p>
          <a:p>
            <a:pPr marL="171450" lvl="1" indent="-171450" defTabSz="871888">
              <a:spcBef>
                <a:spcPts val="600"/>
              </a:spcBef>
              <a:buClr>
                <a:srgbClr val="000000"/>
              </a:buClr>
              <a:buSzPct val="125000"/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 до 8 лет с льготным периодом по погашению основного долга до 2 лет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65530" y="3087802"/>
            <a:ext cx="4286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Кредитование СПК и СПоК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оборотные и инвестиционные цели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96190" y="3879572"/>
            <a:ext cx="817227" cy="475253"/>
            <a:chOff x="633703" y="4595227"/>
            <a:chExt cx="817227" cy="475253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5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6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7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2" name="Прямоугольник 6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96189" y="4629576"/>
            <a:ext cx="817227" cy="475253"/>
            <a:chOff x="-792725" y="4047737"/>
            <a:chExt cx="817227" cy="475253"/>
          </a:xfrm>
        </p:grpSpPr>
        <p:sp>
          <p:nvSpPr>
            <p:cNvPr id="75" name="Овал 74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70030" y="6156401"/>
            <a:ext cx="817227" cy="475253"/>
            <a:chOff x="-795017" y="2692105"/>
            <a:chExt cx="817227" cy="475253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91" name="Овал 9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85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7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601996" y="5490167"/>
            <a:ext cx="817227" cy="475253"/>
            <a:chOff x="2273440" y="5295480"/>
            <a:chExt cx="817227" cy="475253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08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3" name="Прямоугольник 112"/>
          <p:cNvSpPr/>
          <p:nvPr/>
        </p:nvSpPr>
        <p:spPr>
          <a:xfrm>
            <a:off x="1343723" y="3884542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defTabSz="91420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Действующий МАЛЫЙ И МИКРОБИЗНЕС АПК</a:t>
            </a:r>
          </a:p>
          <a:p>
            <a:pPr marL="171450" indent="-171450" defTabSz="91420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Вновь созданный кооператив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  <a:p>
            <a:pPr marL="171450" indent="-171450" defTabSz="91420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343722" y="4629576"/>
            <a:ext cx="3080395" cy="599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defTabSz="914206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50 МЛН РУБ для действующего кооператива</a:t>
            </a:r>
          </a:p>
          <a:p>
            <a:pPr marL="171450" indent="-171450" defTabSz="914206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25 МЛН РУБ для вновь созданного кооператива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343723" y="6123875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ОСНОВНЫЕ СРЕДСТВА, Поручительство Гарантийного фонда Ростовской области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337824" y="5603076"/>
            <a:ext cx="3012253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defTabSz="914206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12 МЕСЯЦЕВ оборотное финансирование</a:t>
            </a:r>
          </a:p>
          <a:p>
            <a:pPr marL="171450" indent="-171450" defTabSz="914206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8 ЛЕТ инвестиционное финансирование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890431" y="3055595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pic>
        <p:nvPicPr>
          <p:cNvPr id="58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4801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15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" r="2931" b="17243"/>
          <a:stretch/>
        </p:blipFill>
        <p:spPr>
          <a:xfrm>
            <a:off x="-1534886" y="-24383"/>
            <a:ext cx="12475351" cy="70537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84882" y="1447312"/>
            <a:ext cx="6567161" cy="3785386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883703"/>
            <a:ext cx="5464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Благодарим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 внимание!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84882" y="2344066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84882" y="4377448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31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07"/>
          <p:cNvSpPr/>
          <p:nvPr/>
        </p:nvSpPr>
        <p:spPr>
          <a:xfrm>
            <a:off x="190500" y="5778013"/>
            <a:ext cx="8413750" cy="628650"/>
          </a:xfrm>
          <a:prstGeom prst="roundRect">
            <a:avLst/>
          </a:prstGeom>
          <a:noFill/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77" b="1" dirty="0">
              <a:ln w="1905"/>
              <a:gradFill>
                <a:gsLst>
                  <a:gs pos="0">
                    <a:srgbClr val="D09C2B">
                      <a:shade val="20000"/>
                      <a:satMod val="200000"/>
                    </a:srgbClr>
                  </a:gs>
                  <a:gs pos="78000">
                    <a:srgbClr val="D09C2B">
                      <a:tint val="90000"/>
                      <a:shade val="89000"/>
                      <a:satMod val="220000"/>
                    </a:srgbClr>
                  </a:gs>
                  <a:gs pos="100000">
                    <a:srgbClr val="D09C2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8590" y="2200076"/>
            <a:ext cx="4155380" cy="380455"/>
            <a:chOff x="139304" y="2244941"/>
            <a:chExt cx="4775861" cy="412160"/>
          </a:xfrm>
        </p:grpSpPr>
        <p:sp>
          <p:nvSpPr>
            <p:cNvPr id="61" name="Right Arrow 82"/>
            <p:cNvSpPr/>
            <p:nvPr/>
          </p:nvSpPr>
          <p:spPr bwMode="auto">
            <a:xfrm>
              <a:off x="139304" y="2246345"/>
              <a:ext cx="1583928" cy="410756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Ставка  </a:t>
              </a:r>
              <a:endPara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ight Arrow 96"/>
            <p:cNvSpPr/>
            <p:nvPr/>
          </p:nvSpPr>
          <p:spPr bwMode="auto">
            <a:xfrm>
              <a:off x="1946068" y="2244941"/>
              <a:ext cx="2969097" cy="412160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более </a:t>
              </a: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5% </a:t>
              </a:r>
              <a:r>
                <a:rPr lang="ru-RU" sz="9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 ** </a:t>
              </a:r>
              <a:endParaRPr lang="ru-RU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388320" y="1210017"/>
            <a:ext cx="4692363" cy="353462"/>
          </a:xfrm>
          <a:prstGeom prst="rect">
            <a:avLst/>
          </a:prstGeom>
          <a:solidFill>
            <a:srgbClr val="FFC000"/>
          </a:solidFill>
          <a:ln w="63500"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клиенту (Постановление №1528)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1" name="Rectangle 122"/>
          <p:cNvSpPr>
            <a:spLocks noChangeArrowheads="1"/>
          </p:cNvSpPr>
          <p:nvPr/>
        </p:nvSpPr>
        <p:spPr bwMode="auto">
          <a:xfrm>
            <a:off x="4388321" y="1592373"/>
            <a:ext cx="4683968" cy="1752198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marL="342900" indent="-342900" defTabSz="8715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61950" indent="-361950" defTabSz="8715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153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15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15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С/х товаропроизводители, а также организации или ИП, осуществляющие производство и переработку с/х продукции:  </a:t>
            </a:r>
          </a:p>
          <a:p>
            <a:pPr marL="449263" lvl="1" indent="-114300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</a:pPr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дохода которых от реализации с/х продукции на момент подачи заявки о кредите не &lt; 70%</a:t>
            </a:r>
          </a:p>
          <a:p>
            <a:pPr marL="449263" lvl="1" indent="-114300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реализующие инвестиционный проект, в результате которого не более чем через три года доля дохода от реализации с/х продукции будет не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70%</a:t>
            </a:r>
          </a:p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бизнеса на территории РФ</a:t>
            </a:r>
          </a:p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Налоговый резидент РФ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просроченной задолженности по налогам, сборам и иным платежам в бюджет</a:t>
            </a:r>
          </a:p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банкротства</a:t>
            </a:r>
          </a:p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ликвидации, реорганизации*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endParaRPr lang="ru-RU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04685" y="551223"/>
            <a:ext cx="5782796" cy="585178"/>
          </a:xfrm>
        </p:spPr>
        <p:txBody>
          <a:bodyPr>
            <a:normAutofit fontScale="90000"/>
          </a:bodyPr>
          <a:lstStyle/>
          <a:p>
            <a:r>
              <a:rPr lang="ru-RU" dirty="0"/>
              <a:t>Общие условия льготного кредитования в рамках </a:t>
            </a:r>
            <a:r>
              <a:rPr lang="ru-RU" dirty="0" smtClean="0"/>
              <a:t>Постановлений </a:t>
            </a:r>
            <a:r>
              <a:rPr lang="ru-RU" dirty="0"/>
              <a:t>Правительства РФ от 29.12.2016 №</a:t>
            </a:r>
            <a:r>
              <a:rPr lang="ru-RU" dirty="0" smtClean="0"/>
              <a:t>1528 и от </a:t>
            </a:r>
            <a:r>
              <a:rPr lang="ru-RU" dirty="0"/>
              <a:t>26.04.2019 №512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8589" y="1269777"/>
            <a:ext cx="4146429" cy="323461"/>
          </a:xfrm>
          <a:prstGeom prst="rect">
            <a:avLst/>
          </a:prstGeom>
          <a:solidFill>
            <a:srgbClr val="2B6030"/>
          </a:solidFill>
          <a:ln w="63500"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47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финансирования</a:t>
            </a:r>
            <a:endParaRPr lang="ru-RU" sz="14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16088" y="1714257"/>
            <a:ext cx="2567881" cy="353460"/>
            <a:chOff x="1859095" y="2409651"/>
            <a:chExt cx="2659418" cy="38291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0" name="Right Arrow 96"/>
            <p:cNvSpPr/>
            <p:nvPr/>
          </p:nvSpPr>
          <p:spPr bwMode="auto">
            <a:xfrm>
              <a:off x="1859095" y="2409651"/>
              <a:ext cx="1257701" cy="382915"/>
            </a:xfrm>
            <a:prstGeom prst="rightArrow">
              <a:avLst>
                <a:gd name="adj1" fmla="val 100000"/>
                <a:gd name="adj2" fmla="val 0"/>
              </a:avLst>
            </a:prstGeom>
            <a:grp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Оборотные кредиты </a:t>
              </a:r>
            </a:p>
          </p:txBody>
        </p:sp>
        <p:sp>
          <p:nvSpPr>
            <p:cNvPr id="41" name="Right Arrow 96"/>
            <p:cNvSpPr/>
            <p:nvPr/>
          </p:nvSpPr>
          <p:spPr bwMode="auto">
            <a:xfrm>
              <a:off x="3187576" y="2409651"/>
              <a:ext cx="1330937" cy="382915"/>
            </a:xfrm>
            <a:prstGeom prst="rightArrow">
              <a:avLst>
                <a:gd name="adj1" fmla="val 100000"/>
                <a:gd name="adj2" fmla="val 0"/>
              </a:avLst>
            </a:prstGeom>
            <a:grp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Инвестиционные кредиты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28589" y="2662755"/>
            <a:ext cx="4155380" cy="302885"/>
            <a:chOff x="139304" y="2904785"/>
            <a:chExt cx="4501662" cy="328125"/>
          </a:xfrm>
        </p:grpSpPr>
        <p:sp>
          <p:nvSpPr>
            <p:cNvPr id="38" name="Right Arrow 82"/>
            <p:cNvSpPr/>
            <p:nvPr/>
          </p:nvSpPr>
          <p:spPr bwMode="auto">
            <a:xfrm>
              <a:off x="139304" y="2904785"/>
              <a:ext cx="1583928" cy="328125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</a:t>
              </a:r>
            </a:p>
          </p:txBody>
        </p:sp>
        <p:sp>
          <p:nvSpPr>
            <p:cNvPr id="44" name="Right Arrow 96"/>
            <p:cNvSpPr/>
            <p:nvPr/>
          </p:nvSpPr>
          <p:spPr bwMode="auto">
            <a:xfrm>
              <a:off x="1844972" y="2904785"/>
              <a:ext cx="1235819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en-US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года</a:t>
              </a:r>
            </a:p>
          </p:txBody>
        </p:sp>
        <p:sp>
          <p:nvSpPr>
            <p:cNvPr id="46" name="Right Arrow 96"/>
            <p:cNvSpPr/>
            <p:nvPr/>
          </p:nvSpPr>
          <p:spPr bwMode="auto">
            <a:xfrm>
              <a:off x="3193837" y="2904785"/>
              <a:ext cx="1447129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лет </a:t>
              </a: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лет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28589" y="3047617"/>
            <a:ext cx="4155380" cy="545666"/>
            <a:chOff x="139304" y="3290407"/>
            <a:chExt cx="4501662" cy="406154"/>
          </a:xfrm>
        </p:grpSpPr>
        <p:sp>
          <p:nvSpPr>
            <p:cNvPr id="48" name="Right Arrow 82"/>
            <p:cNvSpPr/>
            <p:nvPr/>
          </p:nvSpPr>
          <p:spPr bwMode="auto">
            <a:xfrm>
              <a:off x="139304" y="3290407"/>
              <a:ext cx="1583928" cy="406154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 по Постановлению  </a:t>
              </a:r>
            </a:p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1528</a:t>
              </a:r>
              <a:endPara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ight Arrow 96"/>
            <p:cNvSpPr/>
            <p:nvPr/>
          </p:nvSpPr>
          <p:spPr bwMode="auto">
            <a:xfrm>
              <a:off x="1844972" y="3290407"/>
              <a:ext cx="1235819" cy="40615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en-US" sz="9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1 200</a:t>
              </a:r>
              <a:r>
                <a:rPr lang="ru-RU" sz="9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млн. руб.</a:t>
              </a:r>
            </a:p>
          </p:txBody>
        </p:sp>
        <p:sp>
          <p:nvSpPr>
            <p:cNvPr id="50" name="Right Arrow 96"/>
            <p:cNvSpPr/>
            <p:nvPr/>
          </p:nvSpPr>
          <p:spPr bwMode="auto">
            <a:xfrm>
              <a:off x="3202532" y="3290407"/>
              <a:ext cx="1438434" cy="40615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сумме инвестиционного проекта</a:t>
              </a:r>
            </a:p>
          </p:txBody>
        </p:sp>
      </p:grpSp>
      <p:sp>
        <p:nvSpPr>
          <p:cNvPr id="52" name="Right Arrow 82"/>
          <p:cNvSpPr/>
          <p:nvPr/>
        </p:nvSpPr>
        <p:spPr bwMode="auto">
          <a:xfrm>
            <a:off x="136615" y="4591165"/>
            <a:ext cx="1462087" cy="1215832"/>
          </a:xfrm>
          <a:prstGeom prst="rightArrow">
            <a:avLst>
              <a:gd name="adj1" fmla="val 100000"/>
              <a:gd name="adj2" fmla="val 5915"/>
            </a:avLst>
          </a:prstGeom>
          <a:solidFill>
            <a:srgbClr val="1C7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8439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Финансируемые направления деятельности*</a:t>
            </a:r>
          </a:p>
        </p:txBody>
      </p:sp>
      <p:sp>
        <p:nvSpPr>
          <p:cNvPr id="55" name="Right Arrow 96"/>
          <p:cNvSpPr/>
          <p:nvPr/>
        </p:nvSpPr>
        <p:spPr bwMode="auto">
          <a:xfrm>
            <a:off x="1700619" y="4591165"/>
            <a:ext cx="2574399" cy="1215832"/>
          </a:xfrm>
          <a:prstGeom prst="rightArrow">
            <a:avLst>
              <a:gd name="adj1" fmla="val 100000"/>
              <a:gd name="adj2" fmla="val 0"/>
            </a:avLst>
          </a:prstGeom>
          <a:noFill/>
          <a:ln w="12700">
            <a:solidFill>
              <a:srgbClr val="1C7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Растениеводство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Животноводство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Переработка </a:t>
            </a: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растениеводства и </a:t>
            </a: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животноводства</a:t>
            </a:r>
          </a:p>
          <a:p>
            <a:pPr defTabSz="84390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Мясное </a:t>
            </a: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скотоводство и Молочное скотоводство (применимо только в рамках Постановления №1528) 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1284" y="6289408"/>
            <a:ext cx="2133600" cy="337038"/>
          </a:xfrm>
        </p:spPr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</a:rPr>
              <a:t>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5806997"/>
            <a:ext cx="913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39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постановления №1528: Заявки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на получение льготных кредитов должны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соответствовать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перечням направлений целевого использования, в соответствии с Приказом Минсельхоза России № 24. Производимая и перерабатываемая продукция должна соответствовать перечням, утвержденным Распоряжениями Правительства РФ № 79-р и №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2524-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р. В рамках Постановления №512 предоставление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льготного кредитования осуществляется на цели в соответствии с перечнями, утвержденными приказами Минсельхоза России № 388 и № 389. Производимая и перерабатываемая продукция должна соответствовать перечням, утвержденным Распоряжениями Правительства РФ № 79-р и №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2524-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  <a:p>
            <a:pPr defTabSz="8439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** Ставка не менее 1% по Постановлению Правительства РФ от 26.04.2019 №512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439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За исключением реорганизации в форме присоединения или преобразования, а также за исключением малых форм хозяйствования</a:t>
            </a: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6761284" y="65277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31" b="1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F61C1-2457-E848-BB6B-E1DA9A549776}" type="slidenum">
              <a:rPr lang="en-US" sz="1000" b="0" smtClean="0">
                <a:latin typeface="+mn-lt"/>
              </a:rPr>
              <a:pPr/>
              <a:t>2</a:t>
            </a:fld>
            <a:endParaRPr lang="en-US" sz="1000" b="0" dirty="0">
              <a:latin typeface="+mn-lt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36615" y="3672518"/>
            <a:ext cx="4147354" cy="837861"/>
            <a:chOff x="139304" y="3290407"/>
            <a:chExt cx="4492967" cy="406154"/>
          </a:xfrm>
        </p:grpSpPr>
        <p:sp>
          <p:nvSpPr>
            <p:cNvPr id="28" name="Right Arrow 82"/>
            <p:cNvSpPr/>
            <p:nvPr/>
          </p:nvSpPr>
          <p:spPr bwMode="auto">
            <a:xfrm>
              <a:off x="139304" y="3290407"/>
              <a:ext cx="1583928" cy="406154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 по Постановлению  </a:t>
              </a:r>
            </a:p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512</a:t>
              </a:r>
              <a:endPara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ight Arrow 96"/>
            <p:cNvSpPr/>
            <p:nvPr/>
          </p:nvSpPr>
          <p:spPr bwMode="auto">
            <a:xfrm>
              <a:off x="1836277" y="3290407"/>
              <a:ext cx="1235819" cy="40615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 ограничения по сумме</a:t>
              </a:r>
              <a:endParaRPr lang="ru-RU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ight Arrow 96"/>
            <p:cNvSpPr/>
            <p:nvPr/>
          </p:nvSpPr>
          <p:spPr bwMode="auto">
            <a:xfrm>
              <a:off x="3185142" y="3290407"/>
              <a:ext cx="1447129" cy="40615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реализацию                   1 инвестиционного проекта, без ограничения по сумме</a:t>
              </a:r>
              <a:endParaRPr lang="ru-RU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122"/>
          <p:cNvSpPr>
            <a:spLocks noChangeArrowheads="1"/>
          </p:cNvSpPr>
          <p:nvPr/>
        </p:nvSpPr>
        <p:spPr bwMode="auto">
          <a:xfrm>
            <a:off x="4388319" y="3751411"/>
            <a:ext cx="4672265" cy="2032770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marL="342900" indent="-342900" defTabSz="8715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61950" indent="-361950" defTabSz="8715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153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15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15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сельскохозяйственным </a:t>
            </a: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товаропроизводителем или организацией, осуществляющей производство, первичную и (или) последующую (промышленную) переработку сельскохозяйственной продукции и ее реализацию, заключившим соглашение о повышении конкурентоспособности </a:t>
            </a:r>
            <a:r>
              <a:rPr lang="ru-RU" alt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(ключевое отличие от программы № 1528</a:t>
            </a:r>
            <a:r>
              <a:rPr lang="ru-RU" alt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Соблюдает значения </a:t>
            </a: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показателей заключенного между заемщиком, Минсельхозом России и Региональным органом АПК соглашения о повышения конкурентоспособности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бизнеса на территории РФ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Налоговый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резидент РФ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просроченной задолженности по налогам, сборам и иным платежам в бюджет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банкротства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ликвидации,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реорганизации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88746" y="3371260"/>
            <a:ext cx="4692364" cy="353462"/>
          </a:xfrm>
          <a:prstGeom prst="rect">
            <a:avLst/>
          </a:prstGeom>
          <a:solidFill>
            <a:srgbClr val="FFC000"/>
          </a:solidFill>
          <a:ln w="63500"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клиенту (Постановление №512)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8557328" y="3301940"/>
            <a:ext cx="817227" cy="475253"/>
            <a:chOff x="633703" y="4595227"/>
            <a:chExt cx="817227" cy="47525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3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54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8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9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0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3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5" name="Прямоугольник 44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557328" y="1146048"/>
            <a:ext cx="817227" cy="475253"/>
            <a:chOff x="633703" y="4595227"/>
            <a:chExt cx="817227" cy="475253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9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70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4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5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6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7" name="Прямоугольник 66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495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07"/>
          <p:cNvSpPr/>
          <p:nvPr/>
        </p:nvSpPr>
        <p:spPr>
          <a:xfrm>
            <a:off x="190500" y="5778013"/>
            <a:ext cx="8413750" cy="628650"/>
          </a:xfrm>
          <a:prstGeom prst="roundRect">
            <a:avLst/>
          </a:prstGeom>
          <a:noFill/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77" b="1" dirty="0">
              <a:ln w="1905"/>
              <a:gradFill>
                <a:gsLst>
                  <a:gs pos="0">
                    <a:srgbClr val="D09C2B">
                      <a:shade val="20000"/>
                      <a:satMod val="200000"/>
                    </a:srgbClr>
                  </a:gs>
                  <a:gs pos="78000">
                    <a:srgbClr val="D09C2B">
                      <a:tint val="90000"/>
                      <a:shade val="89000"/>
                      <a:satMod val="220000"/>
                    </a:srgbClr>
                  </a:gs>
                  <a:gs pos="100000">
                    <a:srgbClr val="D09C2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8589" y="2530500"/>
            <a:ext cx="4408487" cy="353460"/>
            <a:chOff x="139304" y="2244941"/>
            <a:chExt cx="4775861" cy="382915"/>
          </a:xfrm>
        </p:grpSpPr>
        <p:sp>
          <p:nvSpPr>
            <p:cNvPr id="61" name="Right Arrow 82"/>
            <p:cNvSpPr/>
            <p:nvPr/>
          </p:nvSpPr>
          <p:spPr bwMode="auto">
            <a:xfrm>
              <a:off x="139304" y="2246345"/>
              <a:ext cx="1583928" cy="381511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Ставка</a:t>
              </a:r>
            </a:p>
          </p:txBody>
        </p:sp>
        <p:sp>
          <p:nvSpPr>
            <p:cNvPr id="64" name="Right Arrow 96"/>
            <p:cNvSpPr/>
            <p:nvPr/>
          </p:nvSpPr>
          <p:spPr bwMode="auto">
            <a:xfrm>
              <a:off x="1859095" y="2244941"/>
              <a:ext cx="3056070" cy="38291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более </a:t>
              </a:r>
              <a:r>
                <a:rPr lang="en-US" sz="1108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ru-RU" sz="1108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108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</a:p>
          </p:txBody>
        </p:sp>
      </p:grp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18582" y="757109"/>
            <a:ext cx="5782796" cy="585178"/>
          </a:xfrm>
        </p:spPr>
        <p:txBody>
          <a:bodyPr/>
          <a:lstStyle/>
          <a:p>
            <a:r>
              <a:rPr lang="ru-RU" dirty="0" smtClean="0"/>
              <a:t>Общие условия </a:t>
            </a:r>
            <a:r>
              <a:rPr lang="ru-RU" dirty="0"/>
              <a:t>л</a:t>
            </a:r>
            <a:r>
              <a:rPr lang="ru-RU" dirty="0" smtClean="0"/>
              <a:t>ьготного </a:t>
            </a:r>
            <a:r>
              <a:rPr lang="ru-RU" dirty="0"/>
              <a:t>кредитования в рамках Постановления Правительства РФ от 30.12.2018 № 1764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8589" y="1600200"/>
            <a:ext cx="4408486" cy="323461"/>
          </a:xfrm>
          <a:prstGeom prst="rect">
            <a:avLst/>
          </a:prstGeom>
          <a:solidFill>
            <a:srgbClr val="2B6030"/>
          </a:solidFill>
          <a:ln w="63500"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47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финансирования</a:t>
            </a:r>
            <a:endParaRPr lang="ru-RU" sz="14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16088" y="2044680"/>
            <a:ext cx="2812961" cy="353460"/>
            <a:chOff x="1859095" y="2409651"/>
            <a:chExt cx="2659418" cy="38291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0" name="Right Arrow 96"/>
            <p:cNvSpPr/>
            <p:nvPr/>
          </p:nvSpPr>
          <p:spPr bwMode="auto">
            <a:xfrm>
              <a:off x="1859095" y="2409651"/>
              <a:ext cx="1257701" cy="382915"/>
            </a:xfrm>
            <a:prstGeom prst="rightArrow">
              <a:avLst>
                <a:gd name="adj1" fmla="val 100000"/>
                <a:gd name="adj2" fmla="val 0"/>
              </a:avLst>
            </a:prstGeom>
            <a:grp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Оборотные кредиты </a:t>
              </a:r>
            </a:p>
          </p:txBody>
        </p:sp>
        <p:sp>
          <p:nvSpPr>
            <p:cNvPr id="41" name="Right Arrow 96"/>
            <p:cNvSpPr/>
            <p:nvPr/>
          </p:nvSpPr>
          <p:spPr bwMode="auto">
            <a:xfrm>
              <a:off x="3187576" y="2409651"/>
              <a:ext cx="1330937" cy="382915"/>
            </a:xfrm>
            <a:prstGeom prst="rightArrow">
              <a:avLst>
                <a:gd name="adj1" fmla="val 100000"/>
                <a:gd name="adj2" fmla="val 0"/>
              </a:avLst>
            </a:prstGeom>
            <a:grp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Инвестиционные кредиты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28589" y="3016319"/>
            <a:ext cx="4400460" cy="302885"/>
            <a:chOff x="139304" y="2904785"/>
            <a:chExt cx="4767165" cy="328125"/>
          </a:xfrm>
        </p:grpSpPr>
        <p:sp>
          <p:nvSpPr>
            <p:cNvPr id="38" name="Right Arrow 82"/>
            <p:cNvSpPr/>
            <p:nvPr/>
          </p:nvSpPr>
          <p:spPr bwMode="auto">
            <a:xfrm>
              <a:off x="139304" y="2904785"/>
              <a:ext cx="1583928" cy="328125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</a:t>
              </a:r>
            </a:p>
          </p:txBody>
        </p:sp>
        <p:sp>
          <p:nvSpPr>
            <p:cNvPr id="44" name="Right Arrow 96"/>
            <p:cNvSpPr/>
            <p:nvPr/>
          </p:nvSpPr>
          <p:spPr bwMode="auto">
            <a:xfrm>
              <a:off x="1859095" y="2904785"/>
              <a:ext cx="1441174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лет</a:t>
              </a:r>
            </a:p>
          </p:txBody>
        </p:sp>
        <p:sp>
          <p:nvSpPr>
            <p:cNvPr id="46" name="Right Arrow 96"/>
            <p:cNvSpPr/>
            <p:nvPr/>
          </p:nvSpPr>
          <p:spPr bwMode="auto">
            <a:xfrm>
              <a:off x="3381375" y="2904785"/>
              <a:ext cx="1525094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лет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28589" y="3451564"/>
            <a:ext cx="4400460" cy="440835"/>
            <a:chOff x="139304" y="3345129"/>
            <a:chExt cx="4767165" cy="328125"/>
          </a:xfrm>
        </p:grpSpPr>
        <p:sp>
          <p:nvSpPr>
            <p:cNvPr id="48" name="Right Arrow 82"/>
            <p:cNvSpPr/>
            <p:nvPr/>
          </p:nvSpPr>
          <p:spPr bwMode="auto">
            <a:xfrm>
              <a:off x="139304" y="3345129"/>
              <a:ext cx="1583928" cy="328125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</a:p>
          </p:txBody>
        </p:sp>
        <p:sp>
          <p:nvSpPr>
            <p:cNvPr id="49" name="Right Arrow 96"/>
            <p:cNvSpPr/>
            <p:nvPr/>
          </p:nvSpPr>
          <p:spPr bwMode="auto">
            <a:xfrm>
              <a:off x="1859095" y="3345129"/>
              <a:ext cx="1441174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0,5</a:t>
              </a: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млн. руб.</a:t>
              </a:r>
            </a:p>
          </p:txBody>
        </p:sp>
        <p:sp>
          <p:nvSpPr>
            <p:cNvPr id="50" name="Right Arrow 96"/>
            <p:cNvSpPr/>
            <p:nvPr/>
          </p:nvSpPr>
          <p:spPr bwMode="auto">
            <a:xfrm>
              <a:off x="3381375" y="3345129"/>
              <a:ext cx="1525094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0,5</a:t>
              </a: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млн. руб.*</a:t>
              </a:r>
            </a:p>
          </p:txBody>
        </p:sp>
      </p:grpSp>
      <p:sp>
        <p:nvSpPr>
          <p:cNvPr id="52" name="Right Arrow 82"/>
          <p:cNvSpPr/>
          <p:nvPr/>
        </p:nvSpPr>
        <p:spPr bwMode="auto">
          <a:xfrm>
            <a:off x="128589" y="4029071"/>
            <a:ext cx="1462087" cy="1993860"/>
          </a:xfrm>
          <a:prstGeom prst="rightArrow">
            <a:avLst>
              <a:gd name="adj1" fmla="val 100000"/>
              <a:gd name="adj2" fmla="val 11528"/>
            </a:avLst>
          </a:prstGeom>
          <a:solidFill>
            <a:srgbClr val="1C7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8439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8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Финансируемые отрасли</a:t>
            </a:r>
          </a:p>
        </p:txBody>
      </p:sp>
      <p:sp>
        <p:nvSpPr>
          <p:cNvPr id="55" name="Right Arrow 96"/>
          <p:cNvSpPr/>
          <p:nvPr/>
        </p:nvSpPr>
        <p:spPr bwMode="auto">
          <a:xfrm>
            <a:off x="1716088" y="4024757"/>
            <a:ext cx="2820988" cy="1998174"/>
          </a:xfrm>
          <a:prstGeom prst="rightArrow">
            <a:avLst>
              <a:gd name="adj1" fmla="val 100000"/>
              <a:gd name="adj2" fmla="val 0"/>
            </a:avLst>
          </a:prstGeom>
          <a:noFill/>
          <a:ln w="12700">
            <a:solidFill>
              <a:srgbClr val="1C7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  <a:endParaRPr lang="en-US" sz="1108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</a:t>
            </a: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производства, 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 и распределение воды, электроэнергии, газа.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endParaRPr lang="ru-RU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 и связь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и переработка отходов,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области здравоохранения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отрасли Указа №899 </a:t>
            </a:r>
          </a:p>
        </p:txBody>
      </p:sp>
      <p:sp>
        <p:nvSpPr>
          <p:cNvPr id="5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1284" y="6289408"/>
            <a:ext cx="2133600" cy="337038"/>
          </a:xfrm>
        </p:spPr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6DDF61C1-2457-E848-BB6B-E1DA9A549776}" type="slidenum">
              <a:rPr lang="en-US">
                <a:solidFill>
                  <a:prstClr val="white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05350" y="1599183"/>
            <a:ext cx="4375333" cy="353462"/>
          </a:xfrm>
          <a:prstGeom prst="rect">
            <a:avLst/>
          </a:prstGeom>
          <a:solidFill>
            <a:srgbClr val="FFC000"/>
          </a:solidFill>
          <a:ln w="63500"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4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клиенту</a:t>
            </a:r>
          </a:p>
        </p:txBody>
      </p:sp>
      <p:sp>
        <p:nvSpPr>
          <p:cNvPr id="58" name="Rectangle 122"/>
          <p:cNvSpPr>
            <a:spLocks noChangeArrowheads="1"/>
          </p:cNvSpPr>
          <p:nvPr/>
        </p:nvSpPr>
        <p:spPr bwMode="auto">
          <a:xfrm>
            <a:off x="4705351" y="2044679"/>
            <a:ext cx="4357749" cy="3978252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marL="342900" indent="-342900" defTabSz="8715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61950" indent="-361950" defTabSz="8715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153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15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15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требованиям ст.4 Федерального закона №209-ФЗ</a:t>
            </a:r>
          </a:p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одной из приоритетных отраслей</a:t>
            </a:r>
          </a:p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бизнеса на территории РФ</a:t>
            </a:r>
          </a:p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отрицательной кредитной истории по кредитам</a:t>
            </a:r>
          </a:p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просроченной задолженности по налогам, сборам, перед персоналом по оплате труда (допускается наличие задолженности в размере не более 50 тыс. руб.)</a:t>
            </a:r>
          </a:p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находится в стадии банкротства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6761284" y="65277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31" b="1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F61C1-2457-E848-BB6B-E1DA9A549776}" type="slidenum">
              <a:rPr lang="en-US" sz="1000" smtClean="0"/>
              <a:pPr/>
              <a:t>3</a:t>
            </a:fld>
            <a:endParaRPr lang="en-US" sz="10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8512045" y="1362573"/>
            <a:ext cx="817227" cy="475253"/>
            <a:chOff x="633703" y="4595227"/>
            <a:chExt cx="817227" cy="47525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31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885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4859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Book" panose="020B0503020102020204" pitchFamily="34" charset="0"/>
              </a:rPr>
              <a:t>Приоритетная</a:t>
            </a:r>
            <a:br>
              <a:rPr lang="ru-RU" sz="3200" dirty="0" smtClean="0">
                <a:latin typeface="Franklin Gothic Book" panose="020B0503020102020204" pitchFamily="34" charset="0"/>
              </a:rPr>
            </a:br>
            <a:r>
              <a:rPr lang="ru-RU" sz="3200" dirty="0" smtClean="0">
                <a:latin typeface="Franklin Gothic Book" panose="020B0503020102020204" pitchFamily="34" charset="0"/>
              </a:rPr>
              <a:t>поддержка </a:t>
            </a:r>
            <a:r>
              <a:rPr lang="ru-RU" sz="3200" dirty="0">
                <a:latin typeface="Franklin Gothic Book" panose="020B05030201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4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079664"/>
            <a:ext cx="259243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Программы Банка ориентированы на упрощение доступа МФХ к кредитам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/>
              <a:t>Обеспечение своевременного финансирования сезонных работ, приоритетная поддержка малых форм хозяйствования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0431" y="3068960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5530" y="3087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Кредитное решение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фермеров «Микро_АПК»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1179" y="3826141"/>
            <a:ext cx="34612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 5% ГОДОВЫХ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СОКРАЩЕННЫЙ ПЕРЕЧЕНЬ ДОКУМЕНТОВ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ДОКУМЕНТОВ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 ПОРЯДОК И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РАССМОТРЕНИЯ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ДНЕЙ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беззалогового кредитования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43723" y="4019080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МАЛЫЕ ФОРМЫ ХОЗЯЙСТВОВАНИЯ</a:t>
            </a:r>
            <a:endParaRPr lang="ru-RU" sz="1200" b="1" dirty="0">
              <a:solidFill>
                <a:srgbClr val="2B603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43723" y="4781007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 5 МЛН. РУБЛЕЙ</a:t>
            </a:r>
            <a:endParaRPr lang="ru-RU" sz="1200" b="1" dirty="0">
              <a:solidFill>
                <a:srgbClr val="2B603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43723" y="5434731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ВОЗМОЖНОСТЬ ПОЛУЧЕНИЯ </a:t>
            </a:r>
            <a: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БЕЗЗАЛОГОВЫХ/ ЧАСТИЧНО/ ОБЕСПЕЧЕННЫХ </a:t>
            </a:r>
            <a:r>
              <a:rPr lang="ru-RU" sz="1200" b="1" dirty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КРЕДИТОВ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24240" y="4088263"/>
            <a:ext cx="817227" cy="475253"/>
            <a:chOff x="633703" y="4595227"/>
            <a:chExt cx="817227" cy="475253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4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35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3" name="Прямоугольник 32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24240" y="4762155"/>
            <a:ext cx="817227" cy="475253"/>
            <a:chOff x="-792725" y="4047737"/>
            <a:chExt cx="817227" cy="475253"/>
          </a:xfrm>
        </p:grpSpPr>
        <p:sp>
          <p:nvSpPr>
            <p:cNvPr id="63" name="Овал 62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4240" y="5491917"/>
            <a:ext cx="817227" cy="475253"/>
            <a:chOff x="-795017" y="2692105"/>
            <a:chExt cx="817227" cy="475253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83" name="Овал 82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52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4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6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7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48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923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75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ый треугольник 70"/>
          <p:cNvSpPr/>
          <p:nvPr/>
        </p:nvSpPr>
        <p:spPr>
          <a:xfrm rot="17524258">
            <a:off x="2756554" y="2588206"/>
            <a:ext cx="2621332" cy="11382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4859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Book" panose="020B0503020102020204" pitchFamily="34" charset="0"/>
              </a:rPr>
              <a:t>Приоритетная</a:t>
            </a:r>
            <a:br>
              <a:rPr lang="ru-RU" sz="3200" dirty="0" smtClean="0">
                <a:latin typeface="Franklin Gothic Book" panose="020B0503020102020204" pitchFamily="34" charset="0"/>
              </a:rPr>
            </a:br>
            <a:r>
              <a:rPr lang="ru-RU" sz="3200" dirty="0" smtClean="0">
                <a:latin typeface="Franklin Gothic Book" panose="020B0503020102020204" pitchFamily="34" charset="0"/>
              </a:rPr>
              <a:t>поддержка </a:t>
            </a:r>
            <a:r>
              <a:rPr lang="ru-RU" sz="3200" dirty="0">
                <a:latin typeface="Franklin Gothic Book" panose="020B05030201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5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49599"/>
            <a:ext cx="4788024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4762" y="117237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90431" y="3068960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pic>
        <p:nvPicPr>
          <p:cNvPr id="69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7861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265530" y="2941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Кредитное решение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фермеров «АПК_Инвест»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2498779"/>
            <a:ext cx="331236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/>
              <a:t>Инвестиционное финансирование на приобретение техники, оборудования, молодняка с/х животных и земельных участков с/х назначения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22649" y="2171997"/>
            <a:ext cx="299953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Программы Банка ориентированы на упрощение доступа МФХ к кредитам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01996" y="4086827"/>
            <a:ext cx="817227" cy="475253"/>
            <a:chOff x="633703" y="4595227"/>
            <a:chExt cx="817227" cy="47525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23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1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9" name="Прямоугольник 18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01996" y="4658538"/>
            <a:ext cx="817227" cy="475253"/>
            <a:chOff x="-792725" y="4047737"/>
            <a:chExt cx="817227" cy="475253"/>
          </a:xfrm>
        </p:grpSpPr>
        <p:sp>
          <p:nvSpPr>
            <p:cNvPr id="34" name="Овал 33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01996" y="5792405"/>
            <a:ext cx="817227" cy="475253"/>
            <a:chOff x="-795017" y="2692105"/>
            <a:chExt cx="817227" cy="475253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40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601996" y="5241133"/>
            <a:ext cx="817227" cy="475253"/>
            <a:chOff x="2273440" y="5295480"/>
            <a:chExt cx="817227" cy="475253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53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8" name="Прямоугольник 57"/>
          <p:cNvSpPr/>
          <p:nvPr/>
        </p:nvSpPr>
        <p:spPr>
          <a:xfrm>
            <a:off x="4807803" y="3661361"/>
            <a:ext cx="427011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(приобретение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транспорт,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оборудования,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животных и з/у с/х назначения)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ДО 10 МЛН.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УПРОЩЕННЫЙ ПОРЯДОК РАССМОТРЕНИЯ 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СОКРАЩЕННЫЙ ПАКЕТ ДОКУМЕНТОВ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ПРИНЯТИЯ РЕШЕНИЯ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4 ДНЕЙ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 24 месяцев льготный период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погашению основного долга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5% годовых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362773" y="5290422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7 ЛЕТ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62773" y="4707827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20 МЛН. РУБ.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362773" y="5980331"/>
            <a:ext cx="306521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ПРИОБРЕТАЕМОЕ </a:t>
            </a:r>
            <a: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ИМУЩЕСТВО +</a:t>
            </a:r>
            <a:endParaRPr lang="ru-RU" sz="1200" b="1" dirty="0">
              <a:solidFill>
                <a:srgbClr val="2B603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ДОПОЛНИТЕЛЬНОЕ ОБЕСПЕЧЕНИЕ</a:t>
            </a:r>
            <a:b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dirty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(недвижимость, транспорт и с/х техника, оборудование, земельные участки с/х назначения, а также гарантии Корпорации МСП, поручительство гарантийного фонда, поручительство бенефициаров (для юр</a:t>
            </a:r>
            <a:r>
              <a:rPr lang="ru-RU" sz="900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лиц</a:t>
            </a:r>
            <a:r>
              <a:rPr lang="ru-RU" sz="900" dirty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))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343723" y="3992388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B6030"/>
                </a:solidFill>
                <a:cs typeface="Arial" panose="020B0604020202020204" pitchFamily="34" charset="0"/>
              </a:rPr>
              <a:t>МАЛЫЕ ФОРМЫ ХОЗЯЙСТВОВАНИЯ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5995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58123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Book" panose="020B0503020102020204" pitchFamily="34" charset="0"/>
              </a:rPr>
              <a:t>Содействие</a:t>
            </a:r>
            <a:br>
              <a:rPr lang="ru-RU" sz="3200" dirty="0" smtClean="0">
                <a:latin typeface="Franklin Gothic Book" panose="020B0503020102020204" pitchFamily="34" charset="0"/>
              </a:rPr>
            </a:br>
            <a:r>
              <a:rPr lang="ru-RU" sz="3200" dirty="0" smtClean="0">
                <a:latin typeface="Franklin Gothic Book" panose="020B0503020102020204" pitchFamily="34" charset="0"/>
              </a:rPr>
              <a:t>развитию </a:t>
            </a:r>
            <a:r>
              <a:rPr lang="ru-RU" sz="3200" dirty="0">
                <a:latin typeface="Franklin Gothic Book" panose="020B05030201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6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0238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079664"/>
            <a:ext cx="289556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Россельхозбанк</a:t>
            </a:r>
            <a:r>
              <a:rPr lang="ru-RU" sz="1200" dirty="0">
                <a:solidFill>
                  <a:schemeClr val="bg1"/>
                </a:solidFill>
              </a:rPr>
              <a:t> активно участвует в создании и реализации инструментов содействия развитию фермерства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/>
              <a:t>Популяризация фермерства, содействие созданию новых фермерских хозяйств и сбыту фермерской продукции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071178" y="3597541"/>
            <a:ext cx="37492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 5% ГОДОВЫХ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«Агростартап» = собственные средства заемщика в проекте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типовых бизнес-моделей создания основных отраслевых сельхозпредприятий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65530" y="3087802"/>
            <a:ext cx="3952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«Стань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фермером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вновь созданных хозяйств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601996" y="4263122"/>
            <a:ext cx="817227" cy="475253"/>
            <a:chOff x="633703" y="4595227"/>
            <a:chExt cx="817227" cy="475253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83" name="Овал 82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4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95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1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2" name="Прямоугольник 8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01996" y="4902459"/>
            <a:ext cx="817227" cy="475253"/>
            <a:chOff x="-792725" y="4047737"/>
            <a:chExt cx="817227" cy="475253"/>
          </a:xfrm>
        </p:grpSpPr>
        <p:sp>
          <p:nvSpPr>
            <p:cNvPr id="104" name="Овал 103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601996" y="6181134"/>
            <a:ext cx="817227" cy="475253"/>
            <a:chOff x="-795017" y="2692105"/>
            <a:chExt cx="817227" cy="475253"/>
          </a:xfrm>
        </p:grpSpPr>
        <p:grpSp>
          <p:nvGrpSpPr>
            <p:cNvPr id="118" name="Группа 117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126" name="Овал 12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9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120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1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2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3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4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5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8" name="Группа 127"/>
          <p:cNvGrpSpPr/>
          <p:nvPr/>
        </p:nvGrpSpPr>
        <p:grpSpPr>
          <a:xfrm>
            <a:off x="601996" y="5541796"/>
            <a:ext cx="817227" cy="475253"/>
            <a:chOff x="2273440" y="5295480"/>
            <a:chExt cx="817227" cy="475253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34" name="Овал 133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31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6" name="Прямоугольник 135"/>
          <p:cNvSpPr/>
          <p:nvPr/>
        </p:nvSpPr>
        <p:spPr>
          <a:xfrm>
            <a:off x="1343723" y="4242912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МАЛЫЕ ФОРМЫ ХОЗЯЙСТВОВАНИЯ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343723" y="4947923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ГРАНТ –  ДО 5 МЛН. РУБ.</a:t>
            </a:r>
          </a:p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КРЕДИТ – ДО 9 МЛН. РУБ.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343723" y="6091956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ВОЗМОЖНОСТЬ ПОЛУЧЕНИЯ БЕЗЗАЛОГОВЫХ/ ЧАСТИЧНО ОБЕСПЕЧЕННЫХ КРЕДИТОВ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343723" y="5565902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10 ЛЕТ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890431" y="3055595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pic>
        <p:nvPicPr>
          <p:cNvPr id="59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057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76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396450" y="1725548"/>
            <a:ext cx="6652494" cy="4668996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t"/>
          <a:lstStyle/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652" y="563234"/>
            <a:ext cx="5621572" cy="518840"/>
          </a:xfrm>
          <a:prstGeom prst="rect">
            <a:avLst/>
          </a:prstGeom>
        </p:spPr>
        <p:txBody>
          <a:bodyPr vert="horz" lIns="65306" tIns="32653" rIns="65306" bIns="32653" rtlCol="0" anchor="ctr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r>
              <a:rPr lang="ru-RU" sz="1800" dirty="0">
                <a:latin typeface="+mn-lt"/>
                <a:ea typeface="+mn-ea"/>
                <a:cs typeface="+mn-cs"/>
              </a:rPr>
              <a:t>Финансовая поддержка начинающих фермеров</a:t>
            </a:r>
          </a:p>
        </p:txBody>
      </p:sp>
      <p:sp>
        <p:nvSpPr>
          <p:cNvPr id="57" name="Полилиния 56"/>
          <p:cNvSpPr/>
          <p:nvPr/>
        </p:nvSpPr>
        <p:spPr>
          <a:xfrm>
            <a:off x="237210" y="2601150"/>
            <a:ext cx="1944519" cy="1733412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использование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403017" y="2575847"/>
            <a:ext cx="6747551" cy="1758715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Приобретение объектов недвижимости (нежилые здания/сооружения, предназначенные для производства, хранения, переработки с/х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продукции);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Осуществление расходов, связанных с улучшением приобретенных в рамках Проекта объектов недвижимости (ремонт, подведение коммуникаций, модернизация приобретаемой недвижимости;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Приобретение молодняка сельскохозяйственных животных;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Приобретение автотранспорта, техники, оборудования для обеспечения хозяйственной деятельности;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Приобретение земель сельскохозяйственного назначения для обеспечения хозяйственной деятельности;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- Текущие цели (пополнение оборотных средств для обеспечения хозяйственной деятельности, включая проведение сезонных работ).</a:t>
            </a:r>
          </a:p>
        </p:txBody>
      </p:sp>
      <p:sp>
        <p:nvSpPr>
          <p:cNvPr id="62" name="Полилиния 61"/>
          <p:cNvSpPr/>
          <p:nvPr/>
        </p:nvSpPr>
        <p:spPr>
          <a:xfrm>
            <a:off x="263210" y="5714052"/>
            <a:ext cx="1944519" cy="412845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</a:p>
        </p:txBody>
      </p:sp>
      <p:sp>
        <p:nvSpPr>
          <p:cNvPr id="67" name="Полилиния 66"/>
          <p:cNvSpPr/>
          <p:nvPr/>
        </p:nvSpPr>
        <p:spPr>
          <a:xfrm>
            <a:off x="263210" y="4389319"/>
            <a:ext cx="1944519" cy="1118311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83375" y="5577198"/>
            <a:ext cx="6652493" cy="535303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до 9 млн. рублей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, в т.ч. на текущие цели – до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5 млн. рублей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300"/>
              </a:spcBef>
              <a:spcAft>
                <a:spcPts val="3600"/>
              </a:spcAf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4" name="Полилиния 33"/>
          <p:cNvSpPr/>
          <p:nvPr/>
        </p:nvSpPr>
        <p:spPr>
          <a:xfrm>
            <a:off x="229188" y="1758696"/>
            <a:ext cx="1944519" cy="725795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  <a:defRPr/>
            </a:pPr>
            <a:r>
              <a:rPr lang="ru-RU" sz="1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</a:t>
            </a:r>
            <a:endParaRPr lang="ru-RU" sz="9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18138" y="1725548"/>
            <a:ext cx="6617730" cy="835385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Индивидуальный предприниматель - глава КФХ,  Индивидуальный предприниматель – глава КФХ, член действующего сельскохозяйственного потребительского кооператива *(СПоК</a:t>
            </a:r>
            <a:r>
              <a:rPr lang="ru-RU" sz="1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), признанный победителем регионального конкурса по отбору </a:t>
            </a:r>
            <a:r>
              <a:rPr lang="ru-RU" sz="1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граждан и </a:t>
            </a:r>
            <a:r>
              <a:rPr lang="ru-RU" sz="1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КФХ для предоставления грантов «Агростартап</a:t>
            </a:r>
            <a:r>
              <a:rPr lang="ru-RU" sz="1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».</a:t>
            </a:r>
            <a:endParaRPr lang="ru-RU" sz="10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908311"/>
              </p:ext>
            </p:extLst>
          </p:nvPr>
        </p:nvGraphicFramePr>
        <p:xfrm>
          <a:off x="2403017" y="4370160"/>
          <a:ext cx="6526503" cy="109887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561988">
                  <a:extLst>
                    <a:ext uri="{9D8B030D-6E8A-4147-A177-3AD203B41FA5}">
                      <a16:colId xmlns:a16="http://schemas.microsoft.com/office/drawing/2014/main" xmlns="" val="1270809148"/>
                    </a:ext>
                  </a:extLst>
                </a:gridCol>
                <a:gridCol w="964515">
                  <a:extLst>
                    <a:ext uri="{9D8B030D-6E8A-4147-A177-3AD203B41FA5}">
                      <a16:colId xmlns:a16="http://schemas.microsoft.com/office/drawing/2014/main" xmlns="" val="604166262"/>
                    </a:ext>
                  </a:extLst>
                </a:gridCol>
              </a:tblGrid>
              <a:tr h="261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Сроки кредитования устанавливаются с учетом целевого использования кредита: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Срок кредита</a:t>
                      </a: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:a16="http://schemas.microsoft.com/office/drawing/2014/main" xmlns="" val="80731136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На пополнение оборотных средств, в том числе на проведение сезонных работ в рамках Проекта, в том числе в рамках комплексного кредитования</a:t>
                      </a:r>
                    </a:p>
                  </a:txBody>
                  <a:tcPr marL="48040" marR="4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2 лет</a:t>
                      </a: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:a16="http://schemas.microsoft.com/office/drawing/2014/main" xmlns="" val="3347279190"/>
                  </a:ext>
                </a:extLst>
              </a:tr>
              <a:tr h="146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На инвестиционные цели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8040" marR="4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до 10 </a:t>
                      </a:r>
                      <a:r>
                        <a:rPr lang="ru-RU" sz="1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лет</a:t>
                      </a: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:a16="http://schemas.microsoft.com/office/drawing/2014/main" xmlns="" val="1405284228"/>
                  </a:ext>
                </a:extLst>
              </a:tr>
              <a:tr h="146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:a16="http://schemas.microsoft.com/office/drawing/2014/main" xmlns="" val="296784116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2300" y="257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188" y="1347237"/>
            <a:ext cx="8808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5C2A"/>
                </a:solidFill>
                <a:latin typeface="Arial" panose="020B0604020202020204" pitchFamily="34" charset="0"/>
                <a:cs typeface="Arial" pitchFamily="34" charset="0"/>
              </a:rPr>
              <a:t>Кредитная программа «Стань </a:t>
            </a:r>
            <a:r>
              <a:rPr lang="ru-RU" sz="1400" b="1" dirty="0">
                <a:solidFill>
                  <a:srgbClr val="005C2A"/>
                </a:solidFill>
                <a:latin typeface="Arial" panose="020B0604020202020204" pitchFamily="34" charset="0"/>
                <a:cs typeface="Arial" pitchFamily="34" charset="0"/>
              </a:rPr>
              <a:t>фермером</a:t>
            </a:r>
            <a:r>
              <a:rPr lang="ru-RU" sz="1400" b="1" dirty="0" smtClean="0">
                <a:solidFill>
                  <a:srgbClr val="005C2A"/>
                </a:solidFill>
                <a:latin typeface="Arial" panose="020B0604020202020204" pitchFamily="34" charset="0"/>
                <a:cs typeface="Arial" pitchFamily="34" charset="0"/>
              </a:rPr>
              <a:t>» </a:t>
            </a:r>
            <a:endParaRPr lang="ru-RU" sz="1400" b="1" dirty="0">
              <a:solidFill>
                <a:srgbClr val="005C2A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9365" y="1253378"/>
            <a:ext cx="9014635" cy="8739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786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317120" y="1436465"/>
            <a:ext cx="6777187" cy="5035123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t"/>
          <a:lstStyle/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652" y="593714"/>
            <a:ext cx="5287444" cy="518840"/>
          </a:xfrm>
          <a:prstGeom prst="rect">
            <a:avLst/>
          </a:prstGeom>
        </p:spPr>
        <p:txBody>
          <a:bodyPr vert="horz" lIns="65306" tIns="32653" rIns="65306" bIns="32653" rtlCol="0" anchor="ctr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r>
              <a:rPr lang="ru-RU" sz="1400" dirty="0"/>
              <a:t>Финансовая поддержка начинающих фермеров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362484" y="1436466"/>
            <a:ext cx="6686457" cy="2181908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Основное обеспечение: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Независимо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от целей финансирования - залог земельного участка/прав аренды земельного участка, на котором будет осуществляться реализация Проекта с использованием кредитных средств Банка.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Залог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имущества, приобретаемого за счет средств Банка (автотранспорт, техника, оборудование, молодняк с/х животных, земли с/х назначения).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Поручительство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гарантийных региональных фондов.</a:t>
            </a:r>
          </a:p>
          <a:p>
            <a:pPr marL="85715" lvl="1" algn="just" defTabSz="871783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В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залог не принимается имущество Клиента/третьего лица,  приобретенное (полностью или частично) за счет средств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гранта, если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в нормативных правовых актах субъекта РФ существует запрет на отчуждение имущества, приобретенного за счет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гранта.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5715" lvl="1" algn="just" defTabSz="871783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Дополнительное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обеспечение - обязательно:</a:t>
            </a:r>
          </a:p>
          <a:p>
            <a:pPr marL="85715" lvl="1" algn="just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Поручительства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физических лиц (всех участники КФХ, залогодатели-третьи лица).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5715" lvl="1" algn="just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Поручительства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юридических лиц/ИП (залогодатели-третьи лица/СПоК – если Заемщик является членом СПоК).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6" name="Полилиния 35"/>
          <p:cNvSpPr/>
          <p:nvPr/>
        </p:nvSpPr>
        <p:spPr>
          <a:xfrm>
            <a:off x="251138" y="1484784"/>
            <a:ext cx="1944519" cy="1154485"/>
          </a:xfrm>
          <a:custGeom>
            <a:avLst/>
            <a:gdLst>
              <a:gd name="connsiteX0" fmla="*/ 0 w 1539264"/>
              <a:gd name="connsiteY0" fmla="*/ 0 h 696184"/>
              <a:gd name="connsiteX1" fmla="*/ 1539264 w 1539264"/>
              <a:gd name="connsiteY1" fmla="*/ 0 h 696184"/>
              <a:gd name="connsiteX2" fmla="*/ 1539264 w 1539264"/>
              <a:gd name="connsiteY2" fmla="*/ 696184 h 696184"/>
              <a:gd name="connsiteX3" fmla="*/ 0 w 1539264"/>
              <a:gd name="connsiteY3" fmla="*/ 696184 h 696184"/>
              <a:gd name="connsiteX4" fmla="*/ 0 w 1539264"/>
              <a:gd name="connsiteY4" fmla="*/ 0 h 6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64" h="696184">
                <a:moveTo>
                  <a:pt x="0" y="0"/>
                </a:moveTo>
                <a:lnTo>
                  <a:pt x="1539264" y="0"/>
                </a:lnTo>
                <a:lnTo>
                  <a:pt x="1539264" y="696184"/>
                </a:lnTo>
                <a:lnTo>
                  <a:pt x="0" y="696184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algn="ctr" defTabSz="4888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288276" y="3807284"/>
            <a:ext cx="1944519" cy="1154485"/>
          </a:xfrm>
          <a:custGeom>
            <a:avLst/>
            <a:gdLst>
              <a:gd name="connsiteX0" fmla="*/ 0 w 1539264"/>
              <a:gd name="connsiteY0" fmla="*/ 0 h 696184"/>
              <a:gd name="connsiteX1" fmla="*/ 1539264 w 1539264"/>
              <a:gd name="connsiteY1" fmla="*/ 0 h 696184"/>
              <a:gd name="connsiteX2" fmla="*/ 1539264 w 1539264"/>
              <a:gd name="connsiteY2" fmla="*/ 696184 h 696184"/>
              <a:gd name="connsiteX3" fmla="*/ 0 w 1539264"/>
              <a:gd name="connsiteY3" fmla="*/ 696184 h 696184"/>
              <a:gd name="connsiteX4" fmla="*/ 0 w 1539264"/>
              <a:gd name="connsiteY4" fmla="*/ 0 h 6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64" h="696184">
                <a:moveTo>
                  <a:pt x="0" y="0"/>
                </a:moveTo>
                <a:lnTo>
                  <a:pt x="1539264" y="0"/>
                </a:lnTo>
                <a:lnTo>
                  <a:pt x="1539264" y="696184"/>
                </a:lnTo>
                <a:lnTo>
                  <a:pt x="0" y="696184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algn="ctr" defTabSz="4888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Клиенту/Участнику кредитной сделки</a:t>
            </a:r>
            <a:endParaRPr lang="ru-RU" sz="1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66814" y="3789544"/>
            <a:ext cx="6777186" cy="2682045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1. Не входит в ГСК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2. Отсутствует задолженность перед бюджетом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/ </a:t>
            </a:r>
            <a:r>
              <a:rPr lang="ru-RU" sz="1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внебюджтными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фондами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3. Отсутствует задолженность по заработной плате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4. Отсутствует очередь неисполненных в срок распоряжений или арест по счету Клиента.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5. Наличие действующих лицензий/сертификатов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6. Отсутствие вступивших в законную силу, но не исполненных судебных актов, и отсутствие исков, находящихся в стадии судебного рассмотрения (проверяется в отношении Участников кредитной сделки)</a:t>
            </a:r>
          </a:p>
          <a:p>
            <a:pPr marL="85715" lvl="1" algn="just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7. Участники кредитной сделки не находятся в процессе реорганизации, ликвидации, банкротства, отсутствуют принятые арбитражным судом заявления о признании Участников кредитной сделки банкротом.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8. В отношении Участников кредитной сделки принятые судом заявления о банкротстве/введении одной из процедур банкротства или судебного акта о введении одной из процедур банкротства, в т.ч. к физическому лицу (гражданину).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9. Возраст Клиента – не менее 23 лет и не более 65 лет на дату заключения договора кредитования.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10. Члены КФХ – граждане Российской Федерации.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. Срок деятельности СПоК – не менее 24 месяцев.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9365" y="1253378"/>
            <a:ext cx="9014635" cy="8739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091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6764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ranklin Gothic Book" panose="020B0503020102020204" pitchFamily="34" charset="0"/>
              </a:rPr>
              <a:t>Специализированная поддержка 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100093"/>
            <a:ext cx="289556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Россельхозбанк активно участвует в создании и реализации инструментов содействия развитию фермерства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/>
              <a:t>Поддержка создания комплексов по производству и переработке животноводческой продукции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424118" y="3509521"/>
            <a:ext cx="4108322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ТИПОВЫЕ БИЗНЕС-ПЛАНЫ:</a:t>
            </a:r>
          </a:p>
          <a:p>
            <a:pPr marL="628650" lvl="1" indent="-171450" defTabSz="871888">
              <a:spcBef>
                <a:spcPts val="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–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комплексов/ объектов по производству молока на 100 голов дойного стада КРС</a:t>
            </a:r>
          </a:p>
          <a:p>
            <a:pPr marL="628650" lvl="1" indent="-171450" defTabSz="871888">
              <a:spcBef>
                <a:spcPts val="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–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КРС для развития семейной животноводческой фермы по производству мяса-говядины на базе КФХ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ГРАНТ УЧИТЫВАЕТСЯ В КАЧЕСТВЕ СРЕДСТВ СОБСТВЕННОГО УЧАСТИЯ КЛИЕНТА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КРЕДИТОВАНИЕ НА УСЛОВИЯХ ПРОЕКТНОГО ФИНАНСИРОВАНИЯ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типовых бизнес-моделей создания основных отраслевых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сельхозпредприятий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65530" y="3087802"/>
            <a:ext cx="42864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комплексов/ объектов по производству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молока, мясо-говядины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601996" y="4167872"/>
            <a:ext cx="817227" cy="475253"/>
            <a:chOff x="633703" y="4595227"/>
            <a:chExt cx="817227" cy="475253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5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6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7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2" name="Прямоугольник 6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01996" y="4807209"/>
            <a:ext cx="817227" cy="475253"/>
            <a:chOff x="-792725" y="4047737"/>
            <a:chExt cx="817227" cy="475253"/>
          </a:xfrm>
        </p:grpSpPr>
        <p:sp>
          <p:nvSpPr>
            <p:cNvPr id="75" name="Овал 74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601996" y="6085884"/>
            <a:ext cx="817227" cy="475253"/>
            <a:chOff x="-795017" y="2692105"/>
            <a:chExt cx="817227" cy="475253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91" name="Овал 9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85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7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601996" y="5446546"/>
            <a:ext cx="817227" cy="475253"/>
            <a:chOff x="2273440" y="5295480"/>
            <a:chExt cx="817227" cy="475253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08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3" name="Прямоугольник 112"/>
          <p:cNvSpPr/>
          <p:nvPr/>
        </p:nvSpPr>
        <p:spPr>
          <a:xfrm>
            <a:off x="1343723" y="4147662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МАЛЫЙ И МИКРОБИЗНЕС АПК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343723" y="4852673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75 МЛН РУБ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343723" y="5996706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ОСНОВНЫЕ СРЕДСТВА, СОЗДАННЫЕ</a:t>
            </a:r>
            <a:b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В ПРОЦЕССЕ РЕАЛИЗАЦИИ ПРОЕКТА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343723" y="5470652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15 ЛЕТ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890431" y="3055595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pic>
        <p:nvPicPr>
          <p:cNvPr id="58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4801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0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oGcoftxcLxfaN2KO4h6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/27/2010 6:30:5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10/27/2010 6:46: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5/03/11 08:11: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5_Firm Format - template_Blue">
  <a:themeElements>
    <a:clrScheme name="РСБ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33333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noFill/>
        </a:ln>
      </a:spPr>
      <a:bodyPr rtlCol="0" anchor="ctr"/>
      <a:lstStyle>
        <a:defPPr algn="l">
          <a:defRPr sz="16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УГМК">
        <a:dk1>
          <a:srgbClr val="000000"/>
        </a:dk1>
        <a:lt1>
          <a:srgbClr val="FFFFFF"/>
        </a:lt1>
        <a:dk2>
          <a:srgbClr val="565C6C"/>
        </a:dk2>
        <a:lt2>
          <a:srgbClr val="DBEFF9"/>
        </a:lt2>
        <a:accent1>
          <a:srgbClr val="DCE2EC"/>
        </a:accent1>
        <a:accent2>
          <a:srgbClr val="003EAB"/>
        </a:accent2>
        <a:accent3>
          <a:srgbClr val="009DE2"/>
        </a:accent3>
        <a:accent4>
          <a:srgbClr val="565C6C"/>
        </a:accent4>
        <a:accent5>
          <a:srgbClr val="FF7675"/>
        </a:accent5>
        <a:accent6>
          <a:srgbClr val="C8BCC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РоссельхозБанк (RSHB) 4x3.potx" id="{71569C02-40C5-4F2D-ADBB-DC173588E1BF}" vid="{C5B0BF87-2EF8-46AB-9EA0-C4F2E2C11BC1}"/>
    </a:ext>
  </a:extLst>
</a:theme>
</file>

<file path=ppt/theme/theme4.xml><?xml version="1.0" encoding="utf-8"?>
<a:theme xmlns:a="http://schemas.openxmlformats.org/drawingml/2006/main" name="RUS Presi Template">
  <a:themeElements>
    <a:clrScheme name="RSHB IT Strategy Palette">
      <a:dk1>
        <a:sysClr val="windowText" lastClr="000000"/>
      </a:dk1>
      <a:lt1>
        <a:sysClr val="window" lastClr="FFFFFF"/>
      </a:lt1>
      <a:dk2>
        <a:srgbClr val="5B8D64"/>
      </a:dk2>
      <a:lt2>
        <a:srgbClr val="BFBFBF"/>
      </a:lt2>
      <a:accent1>
        <a:srgbClr val="FFCB05"/>
      </a:accent1>
      <a:accent2>
        <a:srgbClr val="2B6030"/>
      </a:accent2>
      <a:accent3>
        <a:srgbClr val="238441"/>
      </a:accent3>
      <a:accent4>
        <a:srgbClr val="6AA744"/>
      </a:accent4>
      <a:accent5>
        <a:srgbClr val="A6CE39"/>
      </a:accent5>
      <a:accent6>
        <a:srgbClr val="D09C2B"/>
      </a:accent6>
      <a:hlink>
        <a:srgbClr val="238441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9468</TotalTime>
  <Words>1510</Words>
  <Application>Microsoft Office PowerPoint</Application>
  <PresentationFormat>Экран (4:3)</PresentationFormat>
  <Paragraphs>246</Paragraphs>
  <Slides>11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Тема Office</vt:lpstr>
      <vt:lpstr>1_Тема Office</vt:lpstr>
      <vt:lpstr>45_Firm Format - template_Blue</vt:lpstr>
      <vt:lpstr>RUS Presi Template</vt:lpstr>
      <vt:lpstr>think-cell Slide</vt:lpstr>
      <vt:lpstr>Слайд 1</vt:lpstr>
      <vt:lpstr>Общие условия льготного кредитования в рамках Постановлений Правительства РФ от 29.12.2016 №1528 и от 26.04.2019 №512</vt:lpstr>
      <vt:lpstr>Общие условия льготного кредитования в рамках Постановления Правительства РФ от 30.12.2018 № 1764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Россельхозбанк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Бизнес-встречи в Красноярске</dc:title>
  <dc:creator>Чагина Ольга Вячеславовна</dc:creator>
  <cp:lastModifiedBy>user</cp:lastModifiedBy>
  <cp:revision>693</cp:revision>
  <cp:lastPrinted>2020-03-04T17:21:18Z</cp:lastPrinted>
  <dcterms:created xsi:type="dcterms:W3CDTF">2016-10-06T10:10:33Z</dcterms:created>
  <dcterms:modified xsi:type="dcterms:W3CDTF">2020-10-09T11:46:50Z</dcterms:modified>
</cp:coreProperties>
</file>