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1662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E2607F-B6C4-4EAB-A6D8-4ABC232A8910}" type="datetimeFigureOut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92F1EF-4522-4094-AD6A-16BAA455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96D-AC29-4643-B0AD-149F5D1A8248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377F-BF05-4682-B0E6-9124A007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6B33-77DA-4988-B8C3-DB2E5462FDE2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32AE-A5DA-487A-B07A-E8F18528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634-CB58-47A6-9D89-24AD9D6214F2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0028-1121-4000-8B60-ECE02633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4D6E-99E3-46B4-B9F3-6EA4E6B71A3B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68D0-EAE8-4F72-A799-1714D031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34A0-B47D-47F3-A99C-E664A5B71755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FF7B-A1F9-4E8C-9FFA-149546FB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274B-DA57-428D-B8AB-76AAE42C7EFB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D4F-65DF-4BB4-B85B-72553A725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0E81-9EC5-4771-A890-CC57570826F1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BE2A-75A1-40D8-9859-2F8A8360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7719-5F98-41CC-9547-13823382E8BA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87BD-0A60-4ECE-A9FA-74DC32BA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CD3B-F514-46F4-9740-44E1E04D2F89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5C0C-BC20-4A52-8F0E-6161224B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6177-D204-4683-B068-2B9F67C37084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EFD2-D09B-4203-9571-9ABAD6AB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E6-7E94-4FD1-A297-D5913412634E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D631-C237-4FFA-BAC2-D21E4F49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20309-54CB-41AE-A353-589260434EB0}" type="datetime1">
              <a:rPr lang="ru-RU"/>
              <a:pPr>
                <a:defRPr/>
              </a:pPr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52E2-EC62-41DA-BFEA-88007167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ГОСУДАРСТВЕННОЙ ПЕНСИИ ПО ИНВАЛИДНОСТИ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00108" y="1309662"/>
            <a:ext cx="2071702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После входа на сайт ПФР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вкладку «Личный кабинет гражданина»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86190" y="2024042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2024042"/>
            <a:ext cx="264320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1095348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00108" y="2738422"/>
            <a:ext cx="2143140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</a:rPr>
              <a:t>www.gosuslugi.ru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088" name="Группа 29"/>
          <p:cNvGrpSpPr>
            <a:grpSpLocks/>
          </p:cNvGrpSpPr>
          <p:nvPr/>
        </p:nvGrpSpPr>
        <p:grpSpPr bwMode="auto">
          <a:xfrm>
            <a:off x="214290" y="2738419"/>
            <a:ext cx="6429420" cy="2000266"/>
            <a:chOff x="843647" y="2868557"/>
            <a:chExt cx="7674334" cy="1385133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781621" y="3857935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ЛОГИН: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618788" y="3857936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ПАРОЛЬ: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06345"/>
              <a:ext cx="3666626" cy="247345"/>
            </a:xfrm>
            <a:prstGeom prst="roundRect">
              <a:avLst>
                <a:gd name="adj" fmla="val 48063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06345"/>
              <a:ext cx="3837167" cy="247343"/>
            </a:xfrm>
            <a:prstGeom prst="roundRect">
              <a:avLst>
                <a:gd name="adj" fmla="val 45648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881562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0108" y="5167314"/>
            <a:ext cx="1785950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«Пенсии»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пенсии»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90" y="2666984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290" y="4881562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9608" t="38345" r="36274" b="39966"/>
          <a:stretch>
            <a:fillRect/>
          </a:stretch>
        </p:blipFill>
        <p:spPr bwMode="auto">
          <a:xfrm>
            <a:off x="2857496" y="4953000"/>
            <a:ext cx="37517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4071942" y="5024438"/>
            <a:ext cx="928694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857496" y="5095876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24636"/>
            <a:ext cx="6572296" cy="1785950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/>
          <a:srcRect l="23906" t="41535" r="58722" b="52155"/>
          <a:stretch>
            <a:fillRect/>
          </a:stretch>
        </p:blipFill>
        <p:spPr bwMode="auto">
          <a:xfrm>
            <a:off x="4286256" y="7024702"/>
            <a:ext cx="20002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Скругленный прямоугольник 53"/>
          <p:cNvSpPr/>
          <p:nvPr/>
        </p:nvSpPr>
        <p:spPr>
          <a:xfrm>
            <a:off x="214290" y="6667512"/>
            <a:ext cx="785818" cy="142876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52" y="8453462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57232" y="8524900"/>
            <a:ext cx="2643206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После подачи заявления о назначении пенсии также следует направить заявление «о доставке пенсии», указав способ доставки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4290" y="8524900"/>
            <a:ext cx="714380" cy="107157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28670" y="7167578"/>
            <a:ext cx="30718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военнослужащие;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участники ВОВ;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граждане, награжденные знаком «Жителю блокадного Ленинграда»;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граждане, пострадавшие в результате радиационных или техногенных катастроф;</a:t>
            </a:r>
          </a:p>
          <a:p>
            <a:pPr>
              <a:buFont typeface="Wingdings" pitchFamily="2" charset="2"/>
              <a:buChar char="Ø"/>
            </a:pPr>
            <a:r>
              <a:rPr lang="ru-RU" sz="1000" b="1" dirty="0" smtClean="0">
                <a:solidFill>
                  <a:srgbClr val="002060"/>
                </a:solidFill>
              </a:rPr>
              <a:t>граждане из числа космонавтов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8984" t="24687" r="57285" b="72500"/>
          <a:stretch>
            <a:fillRect/>
          </a:stretch>
        </p:blipFill>
        <p:spPr bwMode="auto">
          <a:xfrm>
            <a:off x="4500570" y="6667512"/>
            <a:ext cx="214314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/>
          <a:srcRect l="29490" t="49247" r="47631" b="43366"/>
          <a:stretch>
            <a:fillRect/>
          </a:stretch>
        </p:blipFill>
        <p:spPr bwMode="auto">
          <a:xfrm>
            <a:off x="4000504" y="7596206"/>
            <a:ext cx="2571768" cy="6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кругленный прямоугольник 58"/>
          <p:cNvSpPr/>
          <p:nvPr/>
        </p:nvSpPr>
        <p:spPr>
          <a:xfrm>
            <a:off x="4857760" y="7810520"/>
            <a:ext cx="1000132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57232" y="6524636"/>
            <a:ext cx="371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 заполнении заявления поставьте отметку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«государственная пенсия по инвалидности»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если Вы относитесь  категории: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СОЦИАЛЬНОЙ ПЕНСИИ ПО ИНВАЛИДНОСТИ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00108" y="1309662"/>
            <a:ext cx="2071702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После входа на сайт ПФР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вкладку «Личный кабинет гражданина»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86190" y="2024042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2024042"/>
            <a:ext cx="264320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1095348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00108" y="2738422"/>
            <a:ext cx="2143140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</a:rPr>
              <a:t>www.gosuslugi.ru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738420"/>
            <a:ext cx="6429420" cy="2000267"/>
            <a:chOff x="843647" y="2868557"/>
            <a:chExt cx="7674334" cy="1385134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781621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ЛОГИН: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618788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ПАРОЛЬ: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06347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06345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0108" y="5167314"/>
            <a:ext cx="1785950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«Пенсии»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пенсии»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90" y="2666984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290" y="4953000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9608" t="38345" r="36274" b="39966"/>
          <a:stretch>
            <a:fillRect/>
          </a:stretch>
        </p:blipFill>
        <p:spPr bwMode="auto">
          <a:xfrm>
            <a:off x="2857496" y="5024438"/>
            <a:ext cx="37517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4071942" y="5095876"/>
            <a:ext cx="928694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857496" y="5095876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96074"/>
            <a:ext cx="6572296" cy="1643074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29571" t="52978" r="45486" b="41715"/>
          <a:stretch>
            <a:fillRect/>
          </a:stretch>
        </p:blipFill>
        <p:spPr bwMode="auto">
          <a:xfrm>
            <a:off x="3786190" y="7596206"/>
            <a:ext cx="28575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кругленный прямоугольник 58"/>
          <p:cNvSpPr/>
          <p:nvPr/>
        </p:nvSpPr>
        <p:spPr>
          <a:xfrm>
            <a:off x="4643446" y="7881958"/>
            <a:ext cx="1000132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7"/>
          <a:srcRect l="23906" t="41535" r="58722" b="52155"/>
          <a:stretch>
            <a:fillRect/>
          </a:stretch>
        </p:blipFill>
        <p:spPr bwMode="auto">
          <a:xfrm>
            <a:off x="3786190" y="6953264"/>
            <a:ext cx="20002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Скругленный прямоугольник 53"/>
          <p:cNvSpPr/>
          <p:nvPr/>
        </p:nvSpPr>
        <p:spPr>
          <a:xfrm>
            <a:off x="214290" y="6667512"/>
            <a:ext cx="785818" cy="142876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52" y="8382024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57232" y="8453462"/>
            <a:ext cx="2643206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После подачи заявления о назначении пенсии также следует направить заявление «о доставке пенсии», указав способ доставки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4290" y="8524900"/>
            <a:ext cx="714380" cy="107157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8" y="6596074"/>
            <a:ext cx="26432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 заполнении заявления поставьте отметку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«социальная пенсия по инвалидности»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если Вы относитесь  категории: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Calibri"/>
                <a:cs typeface="+mn-cs"/>
              </a:rPr>
              <a:t>инвалид I, </a:t>
            </a:r>
            <a:r>
              <a:rPr lang="ru-RU" sz="1400" b="1" smtClean="0">
                <a:solidFill>
                  <a:srgbClr val="002060"/>
                </a:solidFill>
                <a:latin typeface="Calibri"/>
                <a:cs typeface="+mn-cs"/>
              </a:rPr>
              <a:t>II или </a:t>
            </a:r>
            <a:r>
              <a:rPr lang="ru-RU" sz="1400" b="1" dirty="0" smtClean="0">
                <a:solidFill>
                  <a:srgbClr val="002060"/>
                </a:solidFill>
                <a:latin typeface="Calibri"/>
                <a:cs typeface="+mn-cs"/>
              </a:rPr>
              <a:t>III группы;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Calibri"/>
                <a:cs typeface="+mn-cs"/>
              </a:rPr>
              <a:t> инвалид с детства; 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2060"/>
                </a:solidFill>
                <a:latin typeface="Calibri"/>
                <a:cs typeface="+mn-cs"/>
              </a:rPr>
              <a:t>ребенок-инвалид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18984" t="24687" r="57285" b="72500"/>
          <a:stretch>
            <a:fillRect/>
          </a:stretch>
        </p:blipFill>
        <p:spPr bwMode="auto">
          <a:xfrm>
            <a:off x="3786190" y="6667512"/>
            <a:ext cx="27860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</a:rPr>
              <a:t>СТРАХОВОЙ ПЕНСИИ ПО ИНВАЛИДНОСТИ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00108" y="1309662"/>
            <a:ext cx="2071702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После входа на сайт ПФР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вкладку «Личный кабинет гражданина»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86190" y="2024042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2024042"/>
            <a:ext cx="264320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1166786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00108" y="2738422"/>
            <a:ext cx="2143140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</a:rPr>
              <a:t>www.gosuslugi.ru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214290" y="2738418"/>
            <a:ext cx="6429420" cy="2000266"/>
            <a:chOff x="843647" y="2868557"/>
            <a:chExt cx="7674334" cy="1385133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781621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ЛОГИН: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618788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ПАРОЛЬ: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06346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06346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0108" y="5167314"/>
            <a:ext cx="1785950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«Пенсии»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пенсии»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90" y="2666984"/>
            <a:ext cx="785818" cy="150019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290" y="4953000"/>
            <a:ext cx="785818" cy="150019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9608" t="38345" r="36274" b="39966"/>
          <a:stretch>
            <a:fillRect/>
          </a:stretch>
        </p:blipFill>
        <p:spPr bwMode="auto">
          <a:xfrm>
            <a:off x="2857496" y="5024438"/>
            <a:ext cx="37517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4071942" y="5095876"/>
            <a:ext cx="928694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2857496" y="5095876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96074"/>
            <a:ext cx="6572296" cy="1643074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14290" y="6596074"/>
            <a:ext cx="785818" cy="164307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42852" y="8382024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57232" y="8453462"/>
            <a:ext cx="2643206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После подачи заявления о назначении пенсии также следует направить заявление «о доставке пенсии», указав способ доставки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14290" y="8382024"/>
            <a:ext cx="714380" cy="142876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00108" y="6524636"/>
            <a:ext cx="2714644" cy="172354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При заполнении заявления поставьте отметку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«страховая пенсия по инвалидности»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если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 Вас есть страховой стаж и Вы относитесь  категории: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инвалид I, </a:t>
            </a:r>
            <a:r>
              <a:rPr lang="ru-RU" sz="1200" b="1" smtClean="0">
                <a:solidFill>
                  <a:srgbClr val="002060"/>
                </a:solidFill>
                <a:latin typeface="Calibri"/>
                <a:cs typeface="+mn-cs"/>
              </a:rPr>
              <a:t>II или </a:t>
            </a: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III группы;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 инвалид с детства; 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ребенок-инвалид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 l="18984" t="24687" r="57285" b="72500"/>
          <a:stretch>
            <a:fillRect/>
          </a:stretch>
        </p:blipFill>
        <p:spPr bwMode="auto">
          <a:xfrm>
            <a:off x="3929066" y="6810388"/>
            <a:ext cx="27146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 l="30985" t="44335" r="37961" b="51309"/>
          <a:stretch>
            <a:fillRect/>
          </a:stretch>
        </p:blipFill>
        <p:spPr bwMode="auto">
          <a:xfrm>
            <a:off x="3571876" y="7524768"/>
            <a:ext cx="3071834" cy="44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Скругленный прямоугольник 58"/>
          <p:cNvSpPr/>
          <p:nvPr/>
        </p:nvSpPr>
        <p:spPr>
          <a:xfrm>
            <a:off x="4214818" y="7596206"/>
            <a:ext cx="785818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/>
          <a:srcRect l="23819" t="40838" r="60256" b="54966"/>
          <a:stretch>
            <a:fillRect/>
          </a:stretch>
        </p:blipFill>
        <p:spPr bwMode="auto">
          <a:xfrm>
            <a:off x="3857628" y="7167578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</a:p>
          <a:p>
            <a:pPr algn="ctr">
              <a:spcAft>
                <a:spcPts val="0"/>
              </a:spcAft>
            </a:pPr>
            <a:r>
              <a:rPr lang="en-US" sz="1400" b="1" dirty="0" smtClean="0">
                <a:solidFill>
                  <a:srgbClr val="C00000"/>
                </a:solidFill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</a:rPr>
              <a:t>ежемесячной денежной выплаты отдельным категориям граждан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238224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00108" y="1309662"/>
            <a:ext cx="2071702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После входа на сайт ПФР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вкладку «Личный кабинет гражданина»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86190" y="2024042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142984" y="2024042"/>
            <a:ext cx="264320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1166786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00108" y="2738422"/>
            <a:ext cx="2143140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</a:rPr>
              <a:t>www.gosuslugi.ru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738418"/>
            <a:ext cx="6429420" cy="2000266"/>
            <a:chOff x="843647" y="2868557"/>
            <a:chExt cx="7674334" cy="1385133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781621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ЛОГИН: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618788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ПАРОЛЬ: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06346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06346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00108" y="5167314"/>
            <a:ext cx="2214578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 группе «Социальные выплаты» нажмите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«о назначении ежемесячной денежной выплаты»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90" y="2666984"/>
            <a:ext cx="785818" cy="150019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4290" y="4953000"/>
            <a:ext cx="785818" cy="150019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596074"/>
            <a:ext cx="6572296" cy="1643074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14290" y="6596074"/>
            <a:ext cx="785818" cy="164307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8" y="6810388"/>
            <a:ext cx="2714644" cy="116955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При заполнении заявления в поле «Категория ЕДВ» из выпадающего списка выберите категорию , к которой Вы относитесь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9403" t="57196" r="52167" b="17609"/>
          <a:stretch>
            <a:fillRect/>
          </a:stretch>
        </p:blipFill>
        <p:spPr bwMode="auto">
          <a:xfrm>
            <a:off x="3571875" y="5024438"/>
            <a:ext cx="301627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5214950" y="5024438"/>
            <a:ext cx="1285884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3571876" y="5095876"/>
            <a:ext cx="1643074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l="27385" t="11842" r="45230" b="69737"/>
          <a:stretch>
            <a:fillRect/>
          </a:stretch>
        </p:blipFill>
        <p:spPr bwMode="auto">
          <a:xfrm>
            <a:off x="3929066" y="6667512"/>
            <a:ext cx="27146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 l="27476" t="62054" r="48772" b="28571"/>
          <a:stretch>
            <a:fillRect/>
          </a:stretch>
        </p:blipFill>
        <p:spPr bwMode="auto">
          <a:xfrm>
            <a:off x="3929066" y="7667644"/>
            <a:ext cx="2571768" cy="5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142852" y="8382024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57232" y="8453462"/>
            <a:ext cx="2643206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После подачи заявления о назначении ЕДВ также следует направить заявление «о доставке пенсии», указав способ доставки</a:t>
            </a: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/>
          <a:srcRect l="19608" t="39701" r="42905" b="45388"/>
          <a:stretch>
            <a:fillRect/>
          </a:stretch>
        </p:blipFill>
        <p:spPr bwMode="auto">
          <a:xfrm>
            <a:off x="3429000" y="8524900"/>
            <a:ext cx="32147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Скругленный прямоугольник 54"/>
          <p:cNvSpPr/>
          <p:nvPr/>
        </p:nvSpPr>
        <p:spPr>
          <a:xfrm>
            <a:off x="4714884" y="9167842"/>
            <a:ext cx="857256" cy="357190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3429000" y="9167842"/>
            <a:ext cx="1214446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4290" y="8382024"/>
            <a:ext cx="714380" cy="1428760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  <a:r>
              <a:rPr lang="ru-RU" sz="1400" b="1" dirty="0" smtClean="0">
                <a:solidFill>
                  <a:srgbClr val="C00000"/>
                </a:solidFill>
              </a:rPr>
              <a:t>выплат лицам, осуществляющим уход за детьми-инвалидами, инвалидами с детства </a:t>
            </a:r>
            <a:r>
              <a:rPr lang="en-US" sz="1400" b="1" dirty="0" smtClean="0">
                <a:solidFill>
                  <a:srgbClr val="C00000"/>
                </a:solidFill>
              </a:rPr>
              <a:t>I</a:t>
            </a:r>
            <a:r>
              <a:rPr lang="ru-RU" sz="1400" b="1" dirty="0" smtClean="0">
                <a:solidFill>
                  <a:srgbClr val="C00000"/>
                </a:solidFill>
              </a:rPr>
              <a:t> группы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или нетрудоспособными гражданами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381100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452538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1071546" y="1523976"/>
            <a:ext cx="2071702" cy="1071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После входа на сайт ПФР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 вкладку «Личный кабинет гражданина»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86190" y="2238356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071546" y="2238356"/>
            <a:ext cx="264320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290" y="1381100"/>
            <a:ext cx="785818" cy="128588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881298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000108" y="2952736"/>
            <a:ext cx="2143140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</a:rPr>
              <a:t>www.gosuslugi.ru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952736"/>
            <a:ext cx="6429420" cy="1928824"/>
            <a:chOff x="843647" y="2918026"/>
            <a:chExt cx="7674334" cy="1335664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918026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1781621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ЛОГИН: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618788" y="3857939"/>
              <a:ext cx="1875948" cy="148407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tx1"/>
                  </a:solidFill>
                </a:rPr>
                <a:t>Ваш ПАРОЛЬ: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06346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06346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952736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5024438"/>
            <a:ext cx="6572296" cy="221457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4290" y="2881298"/>
            <a:ext cx="785818" cy="135732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1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7381892"/>
            <a:ext cx="6572296" cy="2428892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14290" y="7167578"/>
            <a:ext cx="785818" cy="164307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9403" t="57196" r="52167" b="38826"/>
          <a:stretch>
            <a:fillRect/>
          </a:stretch>
        </p:blipFill>
        <p:spPr bwMode="auto">
          <a:xfrm>
            <a:off x="3571876" y="5095876"/>
            <a:ext cx="3016271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Скругленный прямоугольник 50"/>
          <p:cNvSpPr/>
          <p:nvPr/>
        </p:nvSpPr>
        <p:spPr>
          <a:xfrm>
            <a:off x="8286784" y="5953132"/>
            <a:ext cx="1285884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 l="35191" t="49131" r="51091" b="39205"/>
          <a:stretch>
            <a:fillRect/>
          </a:stretch>
        </p:blipFill>
        <p:spPr bwMode="auto">
          <a:xfrm>
            <a:off x="4714884" y="6167446"/>
            <a:ext cx="194181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6"/>
          <a:srcRect l="49738" t="59601" r="35700" b="29206"/>
          <a:stretch>
            <a:fillRect/>
          </a:stretch>
        </p:blipFill>
        <p:spPr bwMode="auto">
          <a:xfrm>
            <a:off x="4572008" y="7667644"/>
            <a:ext cx="2071702" cy="8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Скругленный прямоугольник 49"/>
          <p:cNvSpPr/>
          <p:nvPr/>
        </p:nvSpPr>
        <p:spPr>
          <a:xfrm>
            <a:off x="785794" y="4953000"/>
            <a:ext cx="2643206" cy="92869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группе «Социальные выплаты» выберите заявление о согласии на осуществление ухода неработающим гражданином, </a:t>
            </a:r>
            <a:r>
              <a:rPr lang="ru-RU" sz="1200" dirty="0" smtClean="0">
                <a:solidFill>
                  <a:srgbClr val="002060"/>
                </a:solidFill>
              </a:rPr>
              <a:t>если вы относитесь к категории</a:t>
            </a:r>
            <a:r>
              <a:rPr lang="ru-RU" sz="1200" b="1" dirty="0" smtClean="0">
                <a:solidFill>
                  <a:srgbClr val="002060"/>
                </a:solidFill>
              </a:rPr>
              <a:t>: </a:t>
            </a: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57232" y="6096008"/>
            <a:ext cx="3571900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инвалид I группы;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 престарелый, нуждающийся по заключению лечебного учреждения в постоянном постороннем уходе;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Гражданин, достигший возраста 80 лет</a:t>
            </a: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6"/>
          <a:srcRect l="50053" t="49808" r="36276" b="41237"/>
          <a:stretch>
            <a:fillRect/>
          </a:stretch>
        </p:blipFill>
        <p:spPr bwMode="auto">
          <a:xfrm>
            <a:off x="4643446" y="5381628"/>
            <a:ext cx="20082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Скругленный прямоугольник 48"/>
          <p:cNvSpPr/>
          <p:nvPr/>
        </p:nvSpPr>
        <p:spPr>
          <a:xfrm>
            <a:off x="214290" y="5095876"/>
            <a:ext cx="785818" cy="150019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endParaRPr lang="ru-RU" sz="1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28" y="6596074"/>
            <a:ext cx="385765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0" y="6524636"/>
            <a:ext cx="4572008" cy="92869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Неработающему гражданину, осуществляющему уход  необходимо подать заявление о назначении компенсационной выплаты в своем «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Личном кабинете гражданина»</a:t>
            </a:r>
          </a:p>
          <a:p>
            <a:pPr algn="ctr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3143248" y="5381628"/>
            <a:ext cx="150019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4143380" y="6596074"/>
            <a:ext cx="642942" cy="285752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/>
          <a:srcRect l="34785" t="70794" r="51836" b="13816"/>
          <a:stretch>
            <a:fillRect/>
          </a:stretch>
        </p:blipFill>
        <p:spPr bwMode="auto">
          <a:xfrm>
            <a:off x="4572008" y="8524900"/>
            <a:ext cx="20197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Скругленный прямоугольник 61"/>
          <p:cNvSpPr/>
          <p:nvPr/>
        </p:nvSpPr>
        <p:spPr>
          <a:xfrm>
            <a:off x="1000108" y="8096272"/>
            <a:ext cx="2857520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ребенка-инвалида в возрасте до 18 лет;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инвалида с детства I группы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0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14290" y="8524900"/>
            <a:ext cx="4071966" cy="92869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Неработающему гражданину, осуществляющему уход  необходимо подать заявление о назначении ежемесячной выплаты в своем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«Личном кабинете гражданина».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При этом, ес</a:t>
            </a:r>
            <a:r>
              <a:rPr lang="ru-RU" sz="1200" dirty="0" smtClean="0">
                <a:solidFill>
                  <a:srgbClr val="002060"/>
                </a:solidFill>
              </a:rPr>
              <a:t>ли Вы являетесь родителем (усыновителем), опекуном (попечителем),  заявление о согласии на осуществлении ухода подавать не нужно</a:t>
            </a:r>
          </a:p>
          <a:p>
            <a:pPr algn="ctr">
              <a:defRPr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3714752" y="7667644"/>
            <a:ext cx="928694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42918" y="7310454"/>
            <a:ext cx="3714776" cy="78581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t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 группе «Социальные выплаты» выберите заявление о согласии на осуществление ухода неработающим гражданином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если Вы являетесь законным представителем:</a:t>
            </a: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3786190" y="8739214"/>
            <a:ext cx="928694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/>
          <a:srcRect l="19403" t="57196" r="57030" b="38826"/>
          <a:stretch>
            <a:fillRect/>
          </a:stretch>
        </p:blipFill>
        <p:spPr bwMode="auto">
          <a:xfrm>
            <a:off x="4071942" y="7453330"/>
            <a:ext cx="250033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721</Words>
  <Application>Microsoft Office PowerPoint</Application>
  <PresentationFormat>Лист A4 (210x297 мм)</PresentationFormat>
  <Paragraphs>119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Демченко Олеся Анатольевна</dc:creator>
  <cp:lastModifiedBy>admin_553</cp:lastModifiedBy>
  <cp:revision>142</cp:revision>
  <dcterms:created xsi:type="dcterms:W3CDTF">2018-04-25T13:03:08Z</dcterms:created>
  <dcterms:modified xsi:type="dcterms:W3CDTF">2020-11-12T07:10:35Z</dcterms:modified>
</cp:coreProperties>
</file>